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0" r:id="rId2"/>
  </p:sldMasterIdLst>
  <p:notesMasterIdLst>
    <p:notesMasterId r:id="rId2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9" r:id="rId23"/>
    <p:sldId id="276" r:id="rId24"/>
    <p:sldId id="278" r:id="rId25"/>
  </p:sldIdLst>
  <p:sldSz cx="12192000" cy="6858000"/>
  <p:notesSz cx="6858000" cy="9144000"/>
  <p:embeddedFontLst>
    <p:embeddedFont>
      <p:font typeface="Arial Black" panose="020B0604020202020204" pitchFamily="34" charset="0"/>
      <p:regular r:id="rId27"/>
      <p:bold r:id="rId28"/>
    </p:embeddedFont>
    <p:embeddedFont>
      <p:font typeface="Calibri" panose="020F0502020204030204" pitchFamily="34" charset="0"/>
      <p:regular r:id="rId29"/>
      <p:bold r:id="rId30"/>
      <p:italic r:id="rId31"/>
      <p:boldItalic r:id="rId32"/>
    </p:embeddedFont>
    <p:embeddedFont>
      <p:font typeface="Cambria Math" panose="02040503050406030204" pitchFamily="18" charset="0"/>
      <p:regular r:id="rId33"/>
    </p:embeddedFont>
    <p:embeddedFont>
      <p:font typeface="Verdana" panose="020B060403050404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i9iTJUTvFzyEKiXxd70B0n1IXIc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FC53CC-B1F4-46AE-AAFE-A203FFBFE00A}">
  <a:tblStyle styleId="{26FC53CC-B1F4-46AE-AAFE-A203FFBFE00A}"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09"/>
  </p:normalViewPr>
  <p:slideViewPr>
    <p:cSldViewPr snapToGrid="0">
      <p:cViewPr varScale="1">
        <p:scale>
          <a:sx n="111" d="100"/>
          <a:sy n="111" d="100"/>
        </p:scale>
        <p:origin x="736"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SG"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f328a9f15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g22f328a9f15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g22f328a9f15_0_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SG"/>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0a0feb3424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20a0feb3424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SG"/>
              <a:t>This is the internal structure of our attention layer, which is manually built by ourselves. This attention mechanism is also used in the training of chatGPT. Hence, you can also call our model “trading-GPT” </a:t>
            </a:r>
            <a:endParaRPr/>
          </a:p>
          <a:p>
            <a:pPr marL="0" lvl="0" indent="0" algn="l" rtl="0">
              <a:spcBef>
                <a:spcPts val="0"/>
              </a:spcBef>
              <a:spcAft>
                <a:spcPts val="0"/>
              </a:spcAft>
              <a:buNone/>
            </a:pPr>
            <a:r>
              <a:rPr lang="en-SG"/>
              <a:t>This network does not change the data shape of the input and output</a:t>
            </a:r>
            <a:endParaRPr/>
          </a:p>
        </p:txBody>
      </p:sp>
      <p:sp>
        <p:nvSpPr>
          <p:cNvPr id="684" name="Google Shape;684;g20a0feb3424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SG"/>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29f070e46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SG"/>
              <a:t>We find that a more complex network with more neurons gives better performance.</a:t>
            </a:r>
            <a:endParaRPr/>
          </a:p>
          <a:p>
            <a:pPr marL="0" lvl="0" indent="0" algn="l" rtl="0">
              <a:spcBef>
                <a:spcPts val="0"/>
              </a:spcBef>
              <a:spcAft>
                <a:spcPts val="0"/>
              </a:spcAft>
              <a:buNone/>
            </a:pPr>
            <a:r>
              <a:rPr lang="en-SG"/>
              <a:t>It gives a N-dimension prediction as the output, and we take the class with the largest possibility as its label. </a:t>
            </a:r>
            <a:endParaRPr/>
          </a:p>
        </p:txBody>
      </p:sp>
      <p:sp>
        <p:nvSpPr>
          <p:cNvPr id="698" name="Google Shape;698;g229f070e46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2b887a0791_1_1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SG"/>
              <a:t>In the trading procedure, we split N classes in three situations, selling and buying. If the neural network outputs small class, then we decide to buy. If the neural network gives big class number, then we decide to sell. Otherwise, for the medium classes, we do nothing. The volume of buying and selling depend on how small or how big is the class, as is shown in the code marked by blue color.</a:t>
            </a:r>
            <a:endParaRPr/>
          </a:p>
        </p:txBody>
      </p:sp>
      <p:sp>
        <p:nvSpPr>
          <p:cNvPr id="710" name="Google Shape;710;g22b887a0791_1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2b887a0791_1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g22b887a0791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2b887a0791_1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g22b887a0791_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19f2875a42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SG"/>
              <a:t>Note: Original results saved by the side, might need to replace some figure (only keep 3, row 1: original decisions for the 3 stocks , row2: new decisions for the 3 stocks) if we want to show comparison/improvement. Good figures can be 1st(shape is representative and performance has improved), 3rd (show less delayed decisions &amp; improved performance) and last(show less delayed decisions, better performance for overall downward trend).</a:t>
            </a:r>
            <a:endParaRPr/>
          </a:p>
        </p:txBody>
      </p:sp>
      <p:sp>
        <p:nvSpPr>
          <p:cNvPr id="764" name="Google Shape;764;g219f2875a42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0a0feb3424_3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20a0feb3424_3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3" name="Google Shape;793;g20a0feb3424_3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SG"/>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0a0feb3424_9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20a0feb3424_9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SG" sz="1400">
                <a:latin typeface="Arial"/>
                <a:ea typeface="Arial"/>
                <a:cs typeface="Arial"/>
                <a:sym typeface="Arial"/>
              </a:rPr>
              <a:t>unsupervised learning</a:t>
            </a: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SG" sz="1400">
                <a:latin typeface="Arial"/>
                <a:ea typeface="Arial"/>
                <a:cs typeface="Arial"/>
                <a:sym typeface="Arial"/>
              </a:rPr>
              <a:t>attention layer used is 2018   version→ can be more advanced</a:t>
            </a: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SG" sz="1400">
                <a:latin typeface="Arial"/>
                <a:ea typeface="Arial"/>
                <a:cs typeface="Arial"/>
                <a:sym typeface="Arial"/>
              </a:rPr>
              <a:t>reinforcement learning</a:t>
            </a: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SG" sz="1400">
                <a:latin typeface="Arial"/>
                <a:ea typeface="Arial"/>
                <a:cs typeface="Arial"/>
                <a:sym typeface="Arial"/>
              </a:rPr>
              <a:t>if have access to more data → better performance</a:t>
            </a:r>
            <a:endParaRPr sz="1400">
              <a:latin typeface="Arial"/>
              <a:ea typeface="Arial"/>
              <a:cs typeface="Arial"/>
              <a:sym typeface="Arial"/>
            </a:endParaRPr>
          </a:p>
          <a:p>
            <a:pPr marL="0" lvl="0" indent="0" algn="l" rtl="0">
              <a:spcBef>
                <a:spcPts val="0"/>
              </a:spcBef>
              <a:spcAft>
                <a:spcPts val="0"/>
              </a:spcAft>
              <a:buNone/>
            </a:pPr>
            <a:endParaRPr/>
          </a:p>
        </p:txBody>
      </p:sp>
      <p:sp>
        <p:nvSpPr>
          <p:cNvPr id="814" name="Google Shape;814;g20a0feb3424_9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SG"/>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2b887a0791_1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6" name="Google Shape;836;g22b887a0791_1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SG"/>
              <a:t>Elastic IP: upload all 100 csv files</a:t>
            </a:r>
            <a:endParaRPr/>
          </a:p>
          <a:p>
            <a:pPr marL="0" lvl="0" indent="0" algn="l" rtl="0">
              <a:spcBef>
                <a:spcPts val="0"/>
              </a:spcBef>
              <a:spcAft>
                <a:spcPts val="0"/>
              </a:spcAft>
              <a:buNone/>
            </a:pPr>
            <a:r>
              <a:rPr lang="en-SG"/>
              <a:t>ECS: strong computational power → made training faster and enabled us to try different methods </a:t>
            </a:r>
            <a:endParaRPr/>
          </a:p>
          <a:p>
            <a:pPr marL="0" lvl="0" indent="0" algn="l" rtl="0">
              <a:spcBef>
                <a:spcPts val="0"/>
              </a:spcBef>
              <a:spcAft>
                <a:spcPts val="0"/>
              </a:spcAft>
              <a:buNone/>
            </a:pPr>
            <a:r>
              <a:rPr lang="en-SG"/>
              <a:t>ModelArts: split the work and try out different approaches simultaneously</a:t>
            </a:r>
            <a:endParaRPr/>
          </a:p>
        </p:txBody>
      </p:sp>
      <p:sp>
        <p:nvSpPr>
          <p:cNvPr id="837" name="Google Shape;837;g22b887a0791_1_1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SG"/>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22bcaa53b44_2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22bcaa53b44_2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7" name="Google Shape;887;g22bcaa53b44_2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SG"/>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2bcaa53b44_2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2bcaa53b44_2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3" name="Google Shape;523;g22bcaa53b44_2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SG"/>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19f2875a42_5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219f2875a42_5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4" name="Google Shape;894;g219f2875a42_5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SG"/>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2b77832325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g22b77832325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0a0feb3424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20a0feb3424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SG"/>
              <a:t>four pics of examples</a:t>
            </a:r>
            <a:endParaRPr/>
          </a:p>
        </p:txBody>
      </p:sp>
      <p:sp>
        <p:nvSpPr>
          <p:cNvPr id="563" name="Google Shape;563;g20a0feb3424_6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SG"/>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0a0feb342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0a0feb342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SG"/>
              <a:t>lena matlab + stock 4 zoom-in parts Select a part of “Result and Evaluation” graph, a representative stock, add a black dotted box, a = price reduces, b = low peak, c = price increase, d = high peak. 20230306  Put them at side. </a:t>
            </a:r>
            <a:endParaRPr/>
          </a:p>
        </p:txBody>
      </p:sp>
      <p:sp>
        <p:nvSpPr>
          <p:cNvPr id="582" name="Google Shape;582;g20a0feb342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SG"/>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29c5ba4381_2_2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6" name="Google Shape;626;g229c5ba4381_2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19f287560c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5" name="Google Shape;645;g219f287560c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2b887a0791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SG" sz="1300">
                <a:latin typeface="Verdana"/>
                <a:ea typeface="Verdana"/>
                <a:cs typeface="Verdana"/>
                <a:sym typeface="Verdana"/>
              </a:rPr>
              <a:t>language confusing? Label definition: </a:t>
            </a:r>
            <a:endParaRPr/>
          </a:p>
        </p:txBody>
      </p:sp>
      <p:sp>
        <p:nvSpPr>
          <p:cNvPr id="654" name="Google Shape;654;g22b887a0791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2b887a079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SG"/>
              <a:t>Now into the section of model development and implementation. We basically decide to use neural network for stock decisions. Given that stock market data are sequential time ticks, …</a:t>
            </a:r>
            <a:endParaRPr/>
          </a:p>
          <a:p>
            <a:pPr marL="0" lvl="0" indent="0" algn="l" rtl="0">
              <a:spcBef>
                <a:spcPts val="0"/>
              </a:spcBef>
              <a:spcAft>
                <a:spcPts val="0"/>
              </a:spcAft>
              <a:buNone/>
            </a:pPr>
            <a:r>
              <a:rPr lang="en-SG"/>
              <a:t>Evaluate the different performance of the model of each</a:t>
            </a:r>
            <a:endParaRPr/>
          </a:p>
          <a:p>
            <a:pPr marL="0" lvl="0" indent="0" algn="l" rtl="0">
              <a:spcBef>
                <a:spcPts val="0"/>
              </a:spcBef>
              <a:spcAft>
                <a:spcPts val="0"/>
              </a:spcAft>
              <a:buNone/>
            </a:pPr>
            <a:r>
              <a:rPr lang="en-SG"/>
              <a:t>– Every time the network takes 64 batches of data</a:t>
            </a:r>
            <a:endParaRPr/>
          </a:p>
          <a:p>
            <a:pPr marL="0" lvl="0" indent="0" algn="l" rtl="0">
              <a:spcBef>
                <a:spcPts val="0"/>
              </a:spcBef>
              <a:spcAft>
                <a:spcPts val="0"/>
              </a:spcAft>
              <a:buNone/>
            </a:pPr>
            <a:r>
              <a:rPr lang="en-SG"/>
              <a:t>– Every batch contains 500 tick data, which is cut in 10 pieces containing 50 data points each. The 10 pieces are input into the LSTM sequentially. We find this achieves better accuracy as well as computational efficiency.</a:t>
            </a:r>
            <a:endParaRPr/>
          </a:p>
          <a:p>
            <a:pPr marL="0" lvl="0" indent="0" algn="l" rtl="0">
              <a:spcBef>
                <a:spcPts val="0"/>
              </a:spcBef>
              <a:spcAft>
                <a:spcPts val="0"/>
              </a:spcAft>
              <a:buNone/>
            </a:pPr>
            <a:r>
              <a:rPr lang="en-SG"/>
              <a:t>– Learning rate 0.001</a:t>
            </a:r>
            <a:endParaRPr/>
          </a:p>
        </p:txBody>
      </p:sp>
      <p:sp>
        <p:nvSpPr>
          <p:cNvPr id="670" name="Google Shape;670;g22b887a079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Black"/>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A">
  <p:cSld name="AA">
    <p:spTree>
      <p:nvGrpSpPr>
        <p:cNvPr id="1" name="Shape 134"/>
        <p:cNvGrpSpPr/>
        <p:nvPr/>
      </p:nvGrpSpPr>
      <p:grpSpPr>
        <a:xfrm>
          <a:off x="0" y="0"/>
          <a:ext cx="0" cy="0"/>
          <a:chOff x="0" y="0"/>
          <a:chExt cx="0" cy="0"/>
        </a:xfrm>
      </p:grpSpPr>
      <p:pic>
        <p:nvPicPr>
          <p:cNvPr id="135" name="Google Shape;135;p39" descr="Futuristic city:How the Singapore skyline changed over the past decade"/>
          <p:cNvPicPr preferRelativeResize="0"/>
          <p:nvPr/>
        </p:nvPicPr>
        <p:blipFill rotWithShape="1">
          <a:blip r:embed="rId2">
            <a:alphaModFix amt="20000"/>
          </a:blip>
          <a:srcRect t="26443" b="63897"/>
          <a:stretch/>
        </p:blipFill>
        <p:spPr>
          <a:xfrm>
            <a:off x="160256" y="-8313"/>
            <a:ext cx="12022220" cy="941195"/>
          </a:xfrm>
          <a:prstGeom prst="rect">
            <a:avLst/>
          </a:prstGeom>
          <a:gradFill>
            <a:gsLst>
              <a:gs pos="0">
                <a:srgbClr val="F5F7FC"/>
              </a:gs>
              <a:gs pos="30000">
                <a:srgbClr val="A9BEE4"/>
              </a:gs>
              <a:gs pos="62000">
                <a:srgbClr val="0070C0"/>
              </a:gs>
              <a:gs pos="100000">
                <a:srgbClr val="002060"/>
              </a:gs>
            </a:gsLst>
            <a:lin ang="10800000" scaled="0"/>
          </a:gradFill>
          <a:ln>
            <a:noFill/>
          </a:ln>
        </p:spPr>
      </p:pic>
      <p:sp>
        <p:nvSpPr>
          <p:cNvPr id="136" name="Google Shape;136;p39"/>
          <p:cNvSpPr txBox="1">
            <a:spLocks noGrp="1"/>
          </p:cNvSpPr>
          <p:nvPr>
            <p:ph type="title"/>
          </p:nvPr>
        </p:nvSpPr>
        <p:spPr>
          <a:xfrm>
            <a:off x="160256" y="60566"/>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000"/>
              <a:buFont typeface="Arial"/>
              <a:buNone/>
              <a:defRPr sz="2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39"/>
          <p:cNvSpPr txBox="1">
            <a:spLocks noGrp="1"/>
          </p:cNvSpPr>
          <p:nvPr>
            <p:ph type="body" idx="1"/>
          </p:nvPr>
        </p:nvSpPr>
        <p:spPr>
          <a:xfrm>
            <a:off x="160256" y="612465"/>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i="1">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8" name="Google Shape;138;p39"/>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cxnSp>
        <p:nvCxnSpPr>
          <p:cNvPr id="139" name="Google Shape;139;p39"/>
          <p:cNvCxnSpPr/>
          <p:nvPr/>
        </p:nvCxnSpPr>
        <p:spPr>
          <a:xfrm>
            <a:off x="0" y="921571"/>
            <a:ext cx="12192000" cy="19623"/>
          </a:xfrm>
          <a:prstGeom prst="straightConnector1">
            <a:avLst/>
          </a:prstGeom>
          <a:noFill/>
          <a:ln w="28575" cap="flat" cmpd="sng">
            <a:solidFill>
              <a:srgbClr val="003A7D"/>
            </a:solidFill>
            <a:prstDash val="solid"/>
            <a:miter lim="800000"/>
            <a:headEnd type="none" w="sm" len="sm"/>
            <a:tailEnd type="none" w="sm" len="sm"/>
          </a:ln>
        </p:spPr>
      </p:cxnSp>
      <p:sp>
        <p:nvSpPr>
          <p:cNvPr id="140" name="Google Shape;140;p39"/>
          <p:cNvSpPr txBox="1">
            <a:spLocks noGrp="1"/>
          </p:cNvSpPr>
          <p:nvPr>
            <p:ph type="sldNum" idx="12"/>
          </p:nvPr>
        </p:nvSpPr>
        <p:spPr>
          <a:xfrm>
            <a:off x="11839575" y="6459615"/>
            <a:ext cx="342901" cy="311150"/>
          </a:xfrm>
          <a:prstGeom prst="rect">
            <a:avLst/>
          </a:prstGeom>
          <a:noFill/>
          <a:ln>
            <a:noFill/>
          </a:ln>
        </p:spPr>
        <p:txBody>
          <a:bodyPr spcFirstLastPara="1" wrap="square" lIns="72000" tIns="72000" rIns="72000" bIns="72000" anchor="ctr" anchorCtr="0">
            <a:noAutofit/>
          </a:bodyPr>
          <a:lstStyle>
            <a:lvl1pPr marL="0" lvl="0" indent="0" algn="r">
              <a:spcBef>
                <a:spcPts val="0"/>
              </a:spcBef>
              <a:buNone/>
              <a:defRPr sz="1100" b="0">
                <a:solidFill>
                  <a:schemeClr val="dk1"/>
                </a:solidFill>
                <a:latin typeface="Arial"/>
                <a:ea typeface="Arial"/>
                <a:cs typeface="Arial"/>
                <a:sym typeface="Arial"/>
              </a:defRPr>
            </a:lvl1pPr>
            <a:lvl2pPr marL="0" lvl="1" indent="0" algn="r">
              <a:spcBef>
                <a:spcPts val="0"/>
              </a:spcBef>
              <a:buNone/>
              <a:defRPr sz="1100" b="0">
                <a:solidFill>
                  <a:schemeClr val="dk1"/>
                </a:solidFill>
                <a:latin typeface="Arial"/>
                <a:ea typeface="Arial"/>
                <a:cs typeface="Arial"/>
                <a:sym typeface="Arial"/>
              </a:defRPr>
            </a:lvl2pPr>
            <a:lvl3pPr marL="0" lvl="2" indent="0" algn="r">
              <a:spcBef>
                <a:spcPts val="0"/>
              </a:spcBef>
              <a:buNone/>
              <a:defRPr sz="1100" b="0">
                <a:solidFill>
                  <a:schemeClr val="dk1"/>
                </a:solidFill>
                <a:latin typeface="Arial"/>
                <a:ea typeface="Arial"/>
                <a:cs typeface="Arial"/>
                <a:sym typeface="Arial"/>
              </a:defRPr>
            </a:lvl3pPr>
            <a:lvl4pPr marL="0" lvl="3" indent="0" algn="r">
              <a:spcBef>
                <a:spcPts val="0"/>
              </a:spcBef>
              <a:buNone/>
              <a:defRPr sz="1100" b="0">
                <a:solidFill>
                  <a:schemeClr val="dk1"/>
                </a:solidFill>
                <a:latin typeface="Arial"/>
                <a:ea typeface="Arial"/>
                <a:cs typeface="Arial"/>
                <a:sym typeface="Arial"/>
              </a:defRPr>
            </a:lvl4pPr>
            <a:lvl5pPr marL="0" lvl="4" indent="0" algn="r">
              <a:spcBef>
                <a:spcPts val="0"/>
              </a:spcBef>
              <a:buNone/>
              <a:defRPr sz="1100" b="0">
                <a:solidFill>
                  <a:schemeClr val="dk1"/>
                </a:solidFill>
                <a:latin typeface="Arial"/>
                <a:ea typeface="Arial"/>
                <a:cs typeface="Arial"/>
                <a:sym typeface="Arial"/>
              </a:defRPr>
            </a:lvl5pPr>
            <a:lvl6pPr marL="0" lvl="5" indent="0" algn="r">
              <a:spcBef>
                <a:spcPts val="0"/>
              </a:spcBef>
              <a:buNone/>
              <a:defRPr sz="1100" b="0">
                <a:solidFill>
                  <a:schemeClr val="dk1"/>
                </a:solidFill>
                <a:latin typeface="Arial"/>
                <a:ea typeface="Arial"/>
                <a:cs typeface="Arial"/>
                <a:sym typeface="Arial"/>
              </a:defRPr>
            </a:lvl6pPr>
            <a:lvl7pPr marL="0" lvl="6" indent="0" algn="r">
              <a:spcBef>
                <a:spcPts val="0"/>
              </a:spcBef>
              <a:buNone/>
              <a:defRPr sz="1100" b="0">
                <a:solidFill>
                  <a:schemeClr val="dk1"/>
                </a:solidFill>
                <a:latin typeface="Arial"/>
                <a:ea typeface="Arial"/>
                <a:cs typeface="Arial"/>
                <a:sym typeface="Arial"/>
              </a:defRPr>
            </a:lvl7pPr>
            <a:lvl8pPr marL="0" lvl="7" indent="0" algn="r">
              <a:spcBef>
                <a:spcPts val="0"/>
              </a:spcBef>
              <a:buNone/>
              <a:defRPr sz="1100" b="0">
                <a:solidFill>
                  <a:schemeClr val="dk1"/>
                </a:solidFill>
                <a:latin typeface="Arial"/>
                <a:ea typeface="Arial"/>
                <a:cs typeface="Arial"/>
                <a:sym typeface="Arial"/>
              </a:defRPr>
            </a:lvl8pPr>
            <a:lvl9pPr marL="0" lvl="8" indent="0" algn="r">
              <a:spcBef>
                <a:spcPts val="0"/>
              </a:spcBef>
              <a:buNone/>
              <a:defRPr sz="11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pic>
        <p:nvPicPr>
          <p:cNvPr id="141" name="Google Shape;141;p39"/>
          <p:cNvPicPr preferRelativeResize="0"/>
          <p:nvPr/>
        </p:nvPicPr>
        <p:blipFill rotWithShape="1">
          <a:blip r:embed="rId3">
            <a:alphaModFix/>
          </a:blip>
          <a:srcRect/>
          <a:stretch/>
        </p:blipFill>
        <p:spPr>
          <a:xfrm>
            <a:off x="10794115" y="239796"/>
            <a:ext cx="1411799" cy="518836"/>
          </a:xfrm>
          <a:prstGeom prst="rect">
            <a:avLst/>
          </a:prstGeom>
          <a:noFill/>
          <a:ln>
            <a:noFill/>
          </a:ln>
        </p:spPr>
      </p:pic>
      <p:graphicFrame>
        <p:nvGraphicFramePr>
          <p:cNvPr id="142" name="Google Shape;142;p39"/>
          <p:cNvGraphicFramePr/>
          <p:nvPr/>
        </p:nvGraphicFramePr>
        <p:xfrm>
          <a:off x="864524" y="6417190"/>
          <a:ext cx="3000000" cy="3000000"/>
        </p:xfrm>
        <a:graphic>
          <a:graphicData uri="http://schemas.openxmlformats.org/drawingml/2006/table">
            <a:tbl>
              <a:tblPr firstRow="1" bandRow="1">
                <a:noFill/>
                <a:tableStyleId>{26FC53CC-B1F4-46AE-AAFE-A203FFBFE00A}</a:tableStyleId>
              </a:tblPr>
              <a:tblGrid>
                <a:gridCol w="2678675">
                  <a:extLst>
                    <a:ext uri="{9D8B030D-6E8A-4147-A177-3AD203B41FA5}">
                      <a16:colId xmlns:a16="http://schemas.microsoft.com/office/drawing/2014/main" val="20000"/>
                    </a:ext>
                  </a:extLst>
                </a:gridCol>
                <a:gridCol w="2678675">
                  <a:extLst>
                    <a:ext uri="{9D8B030D-6E8A-4147-A177-3AD203B41FA5}">
                      <a16:colId xmlns:a16="http://schemas.microsoft.com/office/drawing/2014/main" val="20001"/>
                    </a:ext>
                  </a:extLst>
                </a:gridCol>
                <a:gridCol w="2678675">
                  <a:extLst>
                    <a:ext uri="{9D8B030D-6E8A-4147-A177-3AD203B41FA5}">
                      <a16:colId xmlns:a16="http://schemas.microsoft.com/office/drawing/2014/main" val="20002"/>
                    </a:ext>
                  </a:extLst>
                </a:gridCol>
                <a:gridCol w="2678675">
                  <a:extLst>
                    <a:ext uri="{9D8B030D-6E8A-4147-A177-3AD203B41FA5}">
                      <a16:colId xmlns:a16="http://schemas.microsoft.com/office/drawing/2014/main" val="20003"/>
                    </a:ext>
                  </a:extLst>
                </a:gridCol>
              </a:tblGrid>
              <a:tr h="396000">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Define The Problem</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Craft The Strategy</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Assess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3F3"/>
                    </a:solidFill>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Evaluate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43" name="Google Shape;143;p39"/>
          <p:cNvSpPr/>
          <p:nvPr/>
        </p:nvSpPr>
        <p:spPr>
          <a:xfrm>
            <a:off x="0" y="1"/>
            <a:ext cx="160256" cy="926034"/>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4" name="Google Shape;144;p39"/>
          <p:cNvSpPr txBox="1">
            <a:spLocks noGrp="1"/>
          </p:cNvSpPr>
          <p:nvPr>
            <p:ph type="body" idx="2"/>
          </p:nvPr>
        </p:nvSpPr>
        <p:spPr>
          <a:xfrm>
            <a:off x="133527" y="6065970"/>
            <a:ext cx="11924946" cy="19559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1000"/>
              <a:buNone/>
              <a:defRPr sz="10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39"/>
          <p:cNvSpPr/>
          <p:nvPr/>
        </p:nvSpPr>
        <p:spPr>
          <a:xfrm>
            <a:off x="-1700213" y="921571"/>
            <a:ext cx="1500188" cy="1121542"/>
          </a:xfrm>
          <a:prstGeom prst="rect">
            <a:avLst/>
          </a:prstGeom>
          <a:solidFill>
            <a:srgbClr val="0F6C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2</a:t>
            </a:r>
            <a:endParaRPr/>
          </a:p>
        </p:txBody>
      </p:sp>
      <p:sp>
        <p:nvSpPr>
          <p:cNvPr id="146" name="Google Shape;146;p39"/>
          <p:cNvSpPr/>
          <p:nvPr/>
        </p:nvSpPr>
        <p:spPr>
          <a:xfrm>
            <a:off x="-1714500" y="2307458"/>
            <a:ext cx="1500188" cy="1121542"/>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1</a:t>
            </a:r>
            <a:endParaRPr/>
          </a:p>
        </p:txBody>
      </p:sp>
      <p:sp>
        <p:nvSpPr>
          <p:cNvPr id="147" name="Google Shape;147;p39"/>
          <p:cNvSpPr/>
          <p:nvPr/>
        </p:nvSpPr>
        <p:spPr>
          <a:xfrm>
            <a:off x="-1700213" y="3821933"/>
            <a:ext cx="1500188" cy="1121542"/>
          </a:xfrm>
          <a:prstGeom prst="rect">
            <a:avLst/>
          </a:prstGeom>
          <a:solidFill>
            <a:srgbClr val="DCE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3</a:t>
            </a:r>
            <a:endParaRPr/>
          </a:p>
        </p:txBody>
      </p:sp>
      <p:sp>
        <p:nvSpPr>
          <p:cNvPr id="148" name="Google Shape;148;p39"/>
          <p:cNvSpPr/>
          <p:nvPr/>
        </p:nvSpPr>
        <p:spPr>
          <a:xfrm>
            <a:off x="-1700213" y="5268839"/>
            <a:ext cx="1500188" cy="1121542"/>
          </a:xfrm>
          <a:prstGeom prst="rect">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4</a:t>
            </a:r>
            <a:endParaRPr/>
          </a:p>
        </p:txBody>
      </p:sp>
      <p:grpSp>
        <p:nvGrpSpPr>
          <p:cNvPr id="149" name="Google Shape;149;p39"/>
          <p:cNvGrpSpPr/>
          <p:nvPr/>
        </p:nvGrpSpPr>
        <p:grpSpPr>
          <a:xfrm>
            <a:off x="67224" y="6373783"/>
            <a:ext cx="755988" cy="464680"/>
            <a:chOff x="4021733" y="1000452"/>
            <a:chExt cx="1523387" cy="915397"/>
          </a:xfrm>
        </p:grpSpPr>
        <p:pic>
          <p:nvPicPr>
            <p:cNvPr id="150" name="Google Shape;150;p39"/>
            <p:cNvPicPr preferRelativeResize="0"/>
            <p:nvPr/>
          </p:nvPicPr>
          <p:blipFill rotWithShape="1">
            <a:blip r:embed="rId4">
              <a:alphaModFix/>
            </a:blip>
            <a:srcRect l="36274" t="36134" r="12465" b="39496"/>
            <a:stretch/>
          </p:blipFill>
          <p:spPr>
            <a:xfrm>
              <a:off x="4194664" y="1000452"/>
              <a:ext cx="1177527" cy="694752"/>
            </a:xfrm>
            <a:prstGeom prst="rect">
              <a:avLst/>
            </a:prstGeom>
            <a:noFill/>
            <a:ln>
              <a:noFill/>
            </a:ln>
          </p:spPr>
        </p:pic>
        <p:sp>
          <p:nvSpPr>
            <p:cNvPr id="151" name="Google Shape;151;p39"/>
            <p:cNvSpPr txBox="1"/>
            <p:nvPr/>
          </p:nvSpPr>
          <p:spPr>
            <a:xfrm>
              <a:off x="4021733" y="1552066"/>
              <a:ext cx="1523387" cy="36378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SG" sz="600" b="1">
                  <a:solidFill>
                    <a:schemeClr val="dk1"/>
                  </a:solidFill>
                  <a:latin typeface="Arial"/>
                  <a:ea typeface="Arial"/>
                  <a:cs typeface="Arial"/>
                  <a:sym typeface="Arial"/>
                </a:rPr>
                <a:t>ADVISORY</a:t>
              </a:r>
              <a:endParaRPr sz="900" b="1">
                <a:solidFill>
                  <a:schemeClr val="dk1"/>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AA">
  <p:cSld name="AAA">
    <p:spTree>
      <p:nvGrpSpPr>
        <p:cNvPr id="1" name="Shape 152"/>
        <p:cNvGrpSpPr/>
        <p:nvPr/>
      </p:nvGrpSpPr>
      <p:grpSpPr>
        <a:xfrm>
          <a:off x="0" y="0"/>
          <a:ext cx="0" cy="0"/>
          <a:chOff x="0" y="0"/>
          <a:chExt cx="0" cy="0"/>
        </a:xfrm>
      </p:grpSpPr>
      <p:pic>
        <p:nvPicPr>
          <p:cNvPr id="153" name="Google Shape;153;p40" descr="Futuristic city:How the Singapore skyline changed over the past decade"/>
          <p:cNvPicPr preferRelativeResize="0"/>
          <p:nvPr/>
        </p:nvPicPr>
        <p:blipFill rotWithShape="1">
          <a:blip r:embed="rId2">
            <a:alphaModFix amt="20000"/>
          </a:blip>
          <a:srcRect t="26443" b="63897"/>
          <a:stretch/>
        </p:blipFill>
        <p:spPr>
          <a:xfrm>
            <a:off x="160256" y="-8313"/>
            <a:ext cx="12022220" cy="941195"/>
          </a:xfrm>
          <a:prstGeom prst="rect">
            <a:avLst/>
          </a:prstGeom>
          <a:gradFill>
            <a:gsLst>
              <a:gs pos="0">
                <a:srgbClr val="F5F7FC"/>
              </a:gs>
              <a:gs pos="30000">
                <a:srgbClr val="A9BEE4"/>
              </a:gs>
              <a:gs pos="62000">
                <a:srgbClr val="0070C0"/>
              </a:gs>
              <a:gs pos="100000">
                <a:srgbClr val="002060"/>
              </a:gs>
            </a:gsLst>
            <a:lin ang="10800000" scaled="0"/>
          </a:gradFill>
          <a:ln>
            <a:noFill/>
          </a:ln>
        </p:spPr>
      </p:pic>
      <p:sp>
        <p:nvSpPr>
          <p:cNvPr id="154" name="Google Shape;154;p40"/>
          <p:cNvSpPr txBox="1">
            <a:spLocks noGrp="1"/>
          </p:cNvSpPr>
          <p:nvPr>
            <p:ph type="title"/>
          </p:nvPr>
        </p:nvSpPr>
        <p:spPr>
          <a:xfrm>
            <a:off x="160256" y="60566"/>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000"/>
              <a:buFont typeface="Arial"/>
              <a:buNone/>
              <a:defRPr sz="2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40"/>
          <p:cNvSpPr txBox="1">
            <a:spLocks noGrp="1"/>
          </p:cNvSpPr>
          <p:nvPr>
            <p:ph type="body" idx="1"/>
          </p:nvPr>
        </p:nvSpPr>
        <p:spPr>
          <a:xfrm>
            <a:off x="160256" y="612465"/>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i="1">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56" name="Google Shape;156;p40"/>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cxnSp>
        <p:nvCxnSpPr>
          <p:cNvPr id="157" name="Google Shape;157;p40"/>
          <p:cNvCxnSpPr/>
          <p:nvPr/>
        </p:nvCxnSpPr>
        <p:spPr>
          <a:xfrm>
            <a:off x="0" y="921571"/>
            <a:ext cx="12192000" cy="19623"/>
          </a:xfrm>
          <a:prstGeom prst="straightConnector1">
            <a:avLst/>
          </a:prstGeom>
          <a:noFill/>
          <a:ln w="28575" cap="flat" cmpd="sng">
            <a:solidFill>
              <a:srgbClr val="003A7D"/>
            </a:solidFill>
            <a:prstDash val="solid"/>
            <a:miter lim="800000"/>
            <a:headEnd type="none" w="sm" len="sm"/>
            <a:tailEnd type="none" w="sm" len="sm"/>
          </a:ln>
        </p:spPr>
      </p:cxnSp>
      <p:sp>
        <p:nvSpPr>
          <p:cNvPr id="158" name="Google Shape;158;p40"/>
          <p:cNvSpPr txBox="1">
            <a:spLocks noGrp="1"/>
          </p:cNvSpPr>
          <p:nvPr>
            <p:ph type="sldNum" idx="12"/>
          </p:nvPr>
        </p:nvSpPr>
        <p:spPr>
          <a:xfrm>
            <a:off x="11839575" y="6459615"/>
            <a:ext cx="342901" cy="311150"/>
          </a:xfrm>
          <a:prstGeom prst="rect">
            <a:avLst/>
          </a:prstGeom>
          <a:noFill/>
          <a:ln>
            <a:noFill/>
          </a:ln>
        </p:spPr>
        <p:txBody>
          <a:bodyPr spcFirstLastPara="1" wrap="square" lIns="72000" tIns="72000" rIns="72000" bIns="72000" anchor="ctr" anchorCtr="0">
            <a:noAutofit/>
          </a:bodyPr>
          <a:lstStyle>
            <a:lvl1pPr marL="0" lvl="0" indent="0" algn="r">
              <a:spcBef>
                <a:spcPts val="0"/>
              </a:spcBef>
              <a:buNone/>
              <a:defRPr sz="1100" b="0">
                <a:solidFill>
                  <a:schemeClr val="dk1"/>
                </a:solidFill>
                <a:latin typeface="Arial"/>
                <a:ea typeface="Arial"/>
                <a:cs typeface="Arial"/>
                <a:sym typeface="Arial"/>
              </a:defRPr>
            </a:lvl1pPr>
            <a:lvl2pPr marL="0" lvl="1" indent="0" algn="r">
              <a:spcBef>
                <a:spcPts val="0"/>
              </a:spcBef>
              <a:buNone/>
              <a:defRPr sz="1100" b="0">
                <a:solidFill>
                  <a:schemeClr val="dk1"/>
                </a:solidFill>
                <a:latin typeface="Arial"/>
                <a:ea typeface="Arial"/>
                <a:cs typeface="Arial"/>
                <a:sym typeface="Arial"/>
              </a:defRPr>
            </a:lvl2pPr>
            <a:lvl3pPr marL="0" lvl="2" indent="0" algn="r">
              <a:spcBef>
                <a:spcPts val="0"/>
              </a:spcBef>
              <a:buNone/>
              <a:defRPr sz="1100" b="0">
                <a:solidFill>
                  <a:schemeClr val="dk1"/>
                </a:solidFill>
                <a:latin typeface="Arial"/>
                <a:ea typeface="Arial"/>
                <a:cs typeface="Arial"/>
                <a:sym typeface="Arial"/>
              </a:defRPr>
            </a:lvl3pPr>
            <a:lvl4pPr marL="0" lvl="3" indent="0" algn="r">
              <a:spcBef>
                <a:spcPts val="0"/>
              </a:spcBef>
              <a:buNone/>
              <a:defRPr sz="1100" b="0">
                <a:solidFill>
                  <a:schemeClr val="dk1"/>
                </a:solidFill>
                <a:latin typeface="Arial"/>
                <a:ea typeface="Arial"/>
                <a:cs typeface="Arial"/>
                <a:sym typeface="Arial"/>
              </a:defRPr>
            </a:lvl4pPr>
            <a:lvl5pPr marL="0" lvl="4" indent="0" algn="r">
              <a:spcBef>
                <a:spcPts val="0"/>
              </a:spcBef>
              <a:buNone/>
              <a:defRPr sz="1100" b="0">
                <a:solidFill>
                  <a:schemeClr val="dk1"/>
                </a:solidFill>
                <a:latin typeface="Arial"/>
                <a:ea typeface="Arial"/>
                <a:cs typeface="Arial"/>
                <a:sym typeface="Arial"/>
              </a:defRPr>
            </a:lvl5pPr>
            <a:lvl6pPr marL="0" lvl="5" indent="0" algn="r">
              <a:spcBef>
                <a:spcPts val="0"/>
              </a:spcBef>
              <a:buNone/>
              <a:defRPr sz="1100" b="0">
                <a:solidFill>
                  <a:schemeClr val="dk1"/>
                </a:solidFill>
                <a:latin typeface="Arial"/>
                <a:ea typeface="Arial"/>
                <a:cs typeface="Arial"/>
                <a:sym typeface="Arial"/>
              </a:defRPr>
            </a:lvl6pPr>
            <a:lvl7pPr marL="0" lvl="6" indent="0" algn="r">
              <a:spcBef>
                <a:spcPts val="0"/>
              </a:spcBef>
              <a:buNone/>
              <a:defRPr sz="1100" b="0">
                <a:solidFill>
                  <a:schemeClr val="dk1"/>
                </a:solidFill>
                <a:latin typeface="Arial"/>
                <a:ea typeface="Arial"/>
                <a:cs typeface="Arial"/>
                <a:sym typeface="Arial"/>
              </a:defRPr>
            </a:lvl7pPr>
            <a:lvl8pPr marL="0" lvl="7" indent="0" algn="r">
              <a:spcBef>
                <a:spcPts val="0"/>
              </a:spcBef>
              <a:buNone/>
              <a:defRPr sz="1100" b="0">
                <a:solidFill>
                  <a:schemeClr val="dk1"/>
                </a:solidFill>
                <a:latin typeface="Arial"/>
                <a:ea typeface="Arial"/>
                <a:cs typeface="Arial"/>
                <a:sym typeface="Arial"/>
              </a:defRPr>
            </a:lvl8pPr>
            <a:lvl9pPr marL="0" lvl="8" indent="0" algn="r">
              <a:spcBef>
                <a:spcPts val="0"/>
              </a:spcBef>
              <a:buNone/>
              <a:defRPr sz="11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pic>
        <p:nvPicPr>
          <p:cNvPr id="159" name="Google Shape;159;p40"/>
          <p:cNvPicPr preferRelativeResize="0"/>
          <p:nvPr/>
        </p:nvPicPr>
        <p:blipFill rotWithShape="1">
          <a:blip r:embed="rId3">
            <a:alphaModFix/>
          </a:blip>
          <a:srcRect/>
          <a:stretch/>
        </p:blipFill>
        <p:spPr>
          <a:xfrm>
            <a:off x="10794115" y="239796"/>
            <a:ext cx="1411799" cy="518836"/>
          </a:xfrm>
          <a:prstGeom prst="rect">
            <a:avLst/>
          </a:prstGeom>
          <a:noFill/>
          <a:ln>
            <a:noFill/>
          </a:ln>
        </p:spPr>
      </p:pic>
      <p:graphicFrame>
        <p:nvGraphicFramePr>
          <p:cNvPr id="160" name="Google Shape;160;p40"/>
          <p:cNvGraphicFramePr/>
          <p:nvPr/>
        </p:nvGraphicFramePr>
        <p:xfrm>
          <a:off x="864524" y="6417190"/>
          <a:ext cx="3000000" cy="3000000"/>
        </p:xfrm>
        <a:graphic>
          <a:graphicData uri="http://schemas.openxmlformats.org/drawingml/2006/table">
            <a:tbl>
              <a:tblPr firstRow="1" bandRow="1">
                <a:noFill/>
                <a:tableStyleId>{26FC53CC-B1F4-46AE-AAFE-A203FFBFE00A}</a:tableStyleId>
              </a:tblPr>
              <a:tblGrid>
                <a:gridCol w="2678675">
                  <a:extLst>
                    <a:ext uri="{9D8B030D-6E8A-4147-A177-3AD203B41FA5}">
                      <a16:colId xmlns:a16="http://schemas.microsoft.com/office/drawing/2014/main" val="20000"/>
                    </a:ext>
                  </a:extLst>
                </a:gridCol>
                <a:gridCol w="2678675">
                  <a:extLst>
                    <a:ext uri="{9D8B030D-6E8A-4147-A177-3AD203B41FA5}">
                      <a16:colId xmlns:a16="http://schemas.microsoft.com/office/drawing/2014/main" val="20001"/>
                    </a:ext>
                  </a:extLst>
                </a:gridCol>
                <a:gridCol w="2678675">
                  <a:extLst>
                    <a:ext uri="{9D8B030D-6E8A-4147-A177-3AD203B41FA5}">
                      <a16:colId xmlns:a16="http://schemas.microsoft.com/office/drawing/2014/main" val="20002"/>
                    </a:ext>
                  </a:extLst>
                </a:gridCol>
                <a:gridCol w="2678675">
                  <a:extLst>
                    <a:ext uri="{9D8B030D-6E8A-4147-A177-3AD203B41FA5}">
                      <a16:colId xmlns:a16="http://schemas.microsoft.com/office/drawing/2014/main" val="20003"/>
                    </a:ext>
                  </a:extLst>
                </a:gridCol>
              </a:tblGrid>
              <a:tr h="396000">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Define The Problem</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Craft The Strategy</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Assess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Evaluate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3F3"/>
                    </a:solidFill>
                  </a:tcPr>
                </a:tc>
                <a:extLst>
                  <a:ext uri="{0D108BD9-81ED-4DB2-BD59-A6C34878D82A}">
                    <a16:rowId xmlns:a16="http://schemas.microsoft.com/office/drawing/2014/main" val="10000"/>
                  </a:ext>
                </a:extLst>
              </a:tr>
            </a:tbl>
          </a:graphicData>
        </a:graphic>
      </p:graphicFrame>
      <p:sp>
        <p:nvSpPr>
          <p:cNvPr id="161" name="Google Shape;161;p40"/>
          <p:cNvSpPr/>
          <p:nvPr/>
        </p:nvSpPr>
        <p:spPr>
          <a:xfrm>
            <a:off x="0" y="1"/>
            <a:ext cx="160256" cy="926034"/>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 name="Google Shape;162;p40"/>
          <p:cNvSpPr txBox="1">
            <a:spLocks noGrp="1"/>
          </p:cNvSpPr>
          <p:nvPr>
            <p:ph type="body" idx="2"/>
          </p:nvPr>
        </p:nvSpPr>
        <p:spPr>
          <a:xfrm>
            <a:off x="133527" y="6065970"/>
            <a:ext cx="11924946" cy="19559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1000"/>
              <a:buNone/>
              <a:defRPr sz="10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40"/>
          <p:cNvSpPr/>
          <p:nvPr/>
        </p:nvSpPr>
        <p:spPr>
          <a:xfrm>
            <a:off x="-1700213" y="921571"/>
            <a:ext cx="1500188" cy="1121542"/>
          </a:xfrm>
          <a:prstGeom prst="rect">
            <a:avLst/>
          </a:prstGeom>
          <a:solidFill>
            <a:srgbClr val="0F6C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2</a:t>
            </a:r>
            <a:endParaRPr/>
          </a:p>
        </p:txBody>
      </p:sp>
      <p:sp>
        <p:nvSpPr>
          <p:cNvPr id="164" name="Google Shape;164;p40"/>
          <p:cNvSpPr/>
          <p:nvPr/>
        </p:nvSpPr>
        <p:spPr>
          <a:xfrm>
            <a:off x="-1714500" y="2307458"/>
            <a:ext cx="1500188" cy="1121542"/>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1</a:t>
            </a:r>
            <a:endParaRPr/>
          </a:p>
        </p:txBody>
      </p:sp>
      <p:sp>
        <p:nvSpPr>
          <p:cNvPr id="165" name="Google Shape;165;p40"/>
          <p:cNvSpPr/>
          <p:nvPr/>
        </p:nvSpPr>
        <p:spPr>
          <a:xfrm>
            <a:off x="-1700213" y="3821933"/>
            <a:ext cx="1500188" cy="1121542"/>
          </a:xfrm>
          <a:prstGeom prst="rect">
            <a:avLst/>
          </a:prstGeom>
          <a:solidFill>
            <a:srgbClr val="DCE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3</a:t>
            </a:r>
            <a:endParaRPr/>
          </a:p>
        </p:txBody>
      </p:sp>
      <p:sp>
        <p:nvSpPr>
          <p:cNvPr id="166" name="Google Shape;166;p40"/>
          <p:cNvSpPr/>
          <p:nvPr/>
        </p:nvSpPr>
        <p:spPr>
          <a:xfrm>
            <a:off x="-1700213" y="5268839"/>
            <a:ext cx="1500188" cy="1121542"/>
          </a:xfrm>
          <a:prstGeom prst="rect">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4</a:t>
            </a:r>
            <a:endParaRPr/>
          </a:p>
        </p:txBody>
      </p:sp>
      <p:grpSp>
        <p:nvGrpSpPr>
          <p:cNvPr id="167" name="Google Shape;167;p40"/>
          <p:cNvGrpSpPr/>
          <p:nvPr/>
        </p:nvGrpSpPr>
        <p:grpSpPr>
          <a:xfrm>
            <a:off x="67406" y="6373756"/>
            <a:ext cx="756063" cy="464715"/>
            <a:chOff x="4021733" y="1000452"/>
            <a:chExt cx="1523400" cy="915514"/>
          </a:xfrm>
        </p:grpSpPr>
        <p:pic>
          <p:nvPicPr>
            <p:cNvPr id="168" name="Google Shape;168;p40"/>
            <p:cNvPicPr preferRelativeResize="0"/>
            <p:nvPr/>
          </p:nvPicPr>
          <p:blipFill rotWithShape="1">
            <a:blip r:embed="rId4">
              <a:alphaModFix/>
            </a:blip>
            <a:srcRect l="36272" t="36133" r="12466" b="39496"/>
            <a:stretch/>
          </p:blipFill>
          <p:spPr>
            <a:xfrm>
              <a:off x="4194664" y="1000452"/>
              <a:ext cx="1177527" cy="694752"/>
            </a:xfrm>
            <a:prstGeom prst="rect">
              <a:avLst/>
            </a:prstGeom>
            <a:noFill/>
            <a:ln>
              <a:noFill/>
            </a:ln>
          </p:spPr>
        </p:pic>
        <p:sp>
          <p:nvSpPr>
            <p:cNvPr id="169" name="Google Shape;169;p40"/>
            <p:cNvSpPr txBox="1"/>
            <p:nvPr/>
          </p:nvSpPr>
          <p:spPr>
            <a:xfrm>
              <a:off x="4021733" y="1552066"/>
              <a:ext cx="1523400" cy="363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SG" sz="600" b="1">
                  <a:solidFill>
                    <a:schemeClr val="dk1"/>
                  </a:solidFill>
                  <a:latin typeface="Arial"/>
                  <a:ea typeface="Arial"/>
                  <a:cs typeface="Arial"/>
                  <a:sym typeface="Arial"/>
                </a:rPr>
                <a:t>ADVISORY</a:t>
              </a:r>
              <a:endParaRPr sz="900" b="1">
                <a:solidFill>
                  <a:schemeClr val="dk1"/>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0"/>
        <p:cNvGrpSpPr/>
        <p:nvPr/>
      </p:nvGrpSpPr>
      <p:grpSpPr>
        <a:xfrm>
          <a:off x="0" y="0"/>
          <a:ext cx="0" cy="0"/>
          <a:chOff x="0" y="0"/>
          <a:chExt cx="0" cy="0"/>
        </a:xfrm>
      </p:grpSpPr>
      <p:sp>
        <p:nvSpPr>
          <p:cNvPr id="171" name="Google Shape;171;p4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Black"/>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4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73" name="Google Shape;173;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4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9" name="Google Shape;179;p4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4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5" name="Google Shape;185;p4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6" name="Google Shape;186;p4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4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8" name="Google Shape;188;p4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ont Use">
  <p:cSld name="Dont Use">
    <p:spTree>
      <p:nvGrpSpPr>
        <p:cNvPr id="1" name="Shape 192"/>
        <p:cNvGrpSpPr/>
        <p:nvPr/>
      </p:nvGrpSpPr>
      <p:grpSpPr>
        <a:xfrm>
          <a:off x="0" y="0"/>
          <a:ext cx="0" cy="0"/>
          <a:chOff x="0" y="0"/>
          <a:chExt cx="0" cy="0"/>
        </a:xfrm>
      </p:grpSpPr>
      <p:pic>
        <p:nvPicPr>
          <p:cNvPr id="193" name="Google Shape;193;p44" descr="Futuristic city:How the Singapore skyline changed over the past decade"/>
          <p:cNvPicPr preferRelativeResize="0"/>
          <p:nvPr/>
        </p:nvPicPr>
        <p:blipFill rotWithShape="1">
          <a:blip r:embed="rId2">
            <a:alphaModFix amt="20000"/>
          </a:blip>
          <a:srcRect t="26443" b="63897"/>
          <a:stretch/>
        </p:blipFill>
        <p:spPr>
          <a:xfrm>
            <a:off x="-9524" y="-46550"/>
            <a:ext cx="12192000" cy="941195"/>
          </a:xfrm>
          <a:prstGeom prst="rect">
            <a:avLst/>
          </a:prstGeom>
          <a:gradFill>
            <a:gsLst>
              <a:gs pos="0">
                <a:srgbClr val="F5F7FC"/>
              </a:gs>
              <a:gs pos="2000">
                <a:schemeClr val="lt1"/>
              </a:gs>
              <a:gs pos="8500">
                <a:srgbClr val="FFFFFF"/>
              </a:gs>
              <a:gs pos="8750">
                <a:srgbClr val="FFFFFF"/>
              </a:gs>
              <a:gs pos="8875">
                <a:srgbClr val="FFFFFF"/>
              </a:gs>
              <a:gs pos="9000">
                <a:schemeClr val="lt1"/>
              </a:gs>
              <a:gs pos="12000">
                <a:schemeClr val="lt1"/>
              </a:gs>
              <a:gs pos="30000">
                <a:srgbClr val="A9BEE4"/>
              </a:gs>
              <a:gs pos="62000">
                <a:srgbClr val="0070C0"/>
              </a:gs>
              <a:gs pos="100000">
                <a:srgbClr val="002060"/>
              </a:gs>
            </a:gsLst>
            <a:lin ang="10800000" scaled="0"/>
          </a:gradFill>
          <a:ln>
            <a:noFill/>
          </a:ln>
        </p:spPr>
      </p:pic>
      <p:sp>
        <p:nvSpPr>
          <p:cNvPr id="194" name="Google Shape;194;p44"/>
          <p:cNvSpPr txBox="1">
            <a:spLocks noGrp="1"/>
          </p:cNvSpPr>
          <p:nvPr>
            <p:ph type="title"/>
          </p:nvPr>
        </p:nvSpPr>
        <p:spPr>
          <a:xfrm>
            <a:off x="160256" y="60566"/>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000"/>
              <a:buFont typeface="Arial"/>
              <a:buNone/>
              <a:defRPr sz="2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44"/>
          <p:cNvSpPr txBox="1">
            <a:spLocks noGrp="1"/>
          </p:cNvSpPr>
          <p:nvPr>
            <p:ph type="body" idx="1"/>
          </p:nvPr>
        </p:nvSpPr>
        <p:spPr>
          <a:xfrm>
            <a:off x="160256" y="612465"/>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i="1">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96" name="Google Shape;196;p44"/>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cxnSp>
        <p:nvCxnSpPr>
          <p:cNvPr id="197" name="Google Shape;197;p44"/>
          <p:cNvCxnSpPr/>
          <p:nvPr/>
        </p:nvCxnSpPr>
        <p:spPr>
          <a:xfrm>
            <a:off x="0" y="921571"/>
            <a:ext cx="12192000" cy="19623"/>
          </a:xfrm>
          <a:prstGeom prst="straightConnector1">
            <a:avLst/>
          </a:prstGeom>
          <a:noFill/>
          <a:ln w="28575" cap="flat" cmpd="sng">
            <a:solidFill>
              <a:srgbClr val="003A7D"/>
            </a:solidFill>
            <a:prstDash val="solid"/>
            <a:miter lim="800000"/>
            <a:headEnd type="none" w="sm" len="sm"/>
            <a:tailEnd type="none" w="sm" len="sm"/>
          </a:ln>
        </p:spPr>
      </p:cxnSp>
      <p:sp>
        <p:nvSpPr>
          <p:cNvPr id="198" name="Google Shape;198;p44"/>
          <p:cNvSpPr txBox="1">
            <a:spLocks noGrp="1"/>
          </p:cNvSpPr>
          <p:nvPr>
            <p:ph type="body" idx="2"/>
          </p:nvPr>
        </p:nvSpPr>
        <p:spPr>
          <a:xfrm>
            <a:off x="133527" y="6008930"/>
            <a:ext cx="11924946" cy="252638"/>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1100"/>
              <a:buNone/>
              <a:defRPr sz="11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44"/>
          <p:cNvSpPr txBox="1">
            <a:spLocks noGrp="1"/>
          </p:cNvSpPr>
          <p:nvPr>
            <p:ph type="sldNum" idx="12"/>
          </p:nvPr>
        </p:nvSpPr>
        <p:spPr>
          <a:xfrm>
            <a:off x="11839575" y="6459615"/>
            <a:ext cx="342901" cy="311150"/>
          </a:xfrm>
          <a:prstGeom prst="rect">
            <a:avLst/>
          </a:prstGeom>
          <a:noFill/>
          <a:ln>
            <a:noFill/>
          </a:ln>
        </p:spPr>
        <p:txBody>
          <a:bodyPr spcFirstLastPara="1" wrap="square" lIns="72000" tIns="72000" rIns="72000" bIns="72000" anchor="ctr" anchorCtr="0">
            <a:noAutofit/>
          </a:bodyPr>
          <a:lstStyle>
            <a:lvl1pPr marL="0" lvl="0" indent="0" algn="r">
              <a:spcBef>
                <a:spcPts val="0"/>
              </a:spcBef>
              <a:buNone/>
              <a:defRPr sz="1100" b="0">
                <a:solidFill>
                  <a:schemeClr val="dk1"/>
                </a:solidFill>
                <a:latin typeface="Arial"/>
                <a:ea typeface="Arial"/>
                <a:cs typeface="Arial"/>
                <a:sym typeface="Arial"/>
              </a:defRPr>
            </a:lvl1pPr>
            <a:lvl2pPr marL="0" lvl="1" indent="0" algn="r">
              <a:spcBef>
                <a:spcPts val="0"/>
              </a:spcBef>
              <a:buNone/>
              <a:defRPr sz="1100" b="0">
                <a:solidFill>
                  <a:schemeClr val="dk1"/>
                </a:solidFill>
                <a:latin typeface="Arial"/>
                <a:ea typeface="Arial"/>
                <a:cs typeface="Arial"/>
                <a:sym typeface="Arial"/>
              </a:defRPr>
            </a:lvl2pPr>
            <a:lvl3pPr marL="0" lvl="2" indent="0" algn="r">
              <a:spcBef>
                <a:spcPts val="0"/>
              </a:spcBef>
              <a:buNone/>
              <a:defRPr sz="1100" b="0">
                <a:solidFill>
                  <a:schemeClr val="dk1"/>
                </a:solidFill>
                <a:latin typeface="Arial"/>
                <a:ea typeface="Arial"/>
                <a:cs typeface="Arial"/>
                <a:sym typeface="Arial"/>
              </a:defRPr>
            </a:lvl3pPr>
            <a:lvl4pPr marL="0" lvl="3" indent="0" algn="r">
              <a:spcBef>
                <a:spcPts val="0"/>
              </a:spcBef>
              <a:buNone/>
              <a:defRPr sz="1100" b="0">
                <a:solidFill>
                  <a:schemeClr val="dk1"/>
                </a:solidFill>
                <a:latin typeface="Arial"/>
                <a:ea typeface="Arial"/>
                <a:cs typeface="Arial"/>
                <a:sym typeface="Arial"/>
              </a:defRPr>
            </a:lvl4pPr>
            <a:lvl5pPr marL="0" lvl="4" indent="0" algn="r">
              <a:spcBef>
                <a:spcPts val="0"/>
              </a:spcBef>
              <a:buNone/>
              <a:defRPr sz="1100" b="0">
                <a:solidFill>
                  <a:schemeClr val="dk1"/>
                </a:solidFill>
                <a:latin typeface="Arial"/>
                <a:ea typeface="Arial"/>
                <a:cs typeface="Arial"/>
                <a:sym typeface="Arial"/>
              </a:defRPr>
            </a:lvl5pPr>
            <a:lvl6pPr marL="0" lvl="5" indent="0" algn="r">
              <a:spcBef>
                <a:spcPts val="0"/>
              </a:spcBef>
              <a:buNone/>
              <a:defRPr sz="1100" b="0">
                <a:solidFill>
                  <a:schemeClr val="dk1"/>
                </a:solidFill>
                <a:latin typeface="Arial"/>
                <a:ea typeface="Arial"/>
                <a:cs typeface="Arial"/>
                <a:sym typeface="Arial"/>
              </a:defRPr>
            </a:lvl6pPr>
            <a:lvl7pPr marL="0" lvl="6" indent="0" algn="r">
              <a:spcBef>
                <a:spcPts val="0"/>
              </a:spcBef>
              <a:buNone/>
              <a:defRPr sz="1100" b="0">
                <a:solidFill>
                  <a:schemeClr val="dk1"/>
                </a:solidFill>
                <a:latin typeface="Arial"/>
                <a:ea typeface="Arial"/>
                <a:cs typeface="Arial"/>
                <a:sym typeface="Arial"/>
              </a:defRPr>
            </a:lvl7pPr>
            <a:lvl8pPr marL="0" lvl="7" indent="0" algn="r">
              <a:spcBef>
                <a:spcPts val="0"/>
              </a:spcBef>
              <a:buNone/>
              <a:defRPr sz="1100" b="0">
                <a:solidFill>
                  <a:schemeClr val="dk1"/>
                </a:solidFill>
                <a:latin typeface="Arial"/>
                <a:ea typeface="Arial"/>
                <a:cs typeface="Arial"/>
                <a:sym typeface="Arial"/>
              </a:defRPr>
            </a:lvl8pPr>
            <a:lvl9pPr marL="0" lvl="8" indent="0" algn="r">
              <a:spcBef>
                <a:spcPts val="0"/>
              </a:spcBef>
              <a:buNone/>
              <a:defRPr sz="11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
        <p:nvSpPr>
          <p:cNvPr id="200" name="Google Shape;200;p44"/>
          <p:cNvSpPr/>
          <p:nvPr/>
        </p:nvSpPr>
        <p:spPr>
          <a:xfrm>
            <a:off x="0" y="79055"/>
            <a:ext cx="160256" cy="797101"/>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201" name="Google Shape;201;p44"/>
          <p:cNvGrpSpPr/>
          <p:nvPr/>
        </p:nvGrpSpPr>
        <p:grpSpPr>
          <a:xfrm>
            <a:off x="160256" y="6433243"/>
            <a:ext cx="643172" cy="369923"/>
            <a:chOff x="11029951" y="300592"/>
            <a:chExt cx="1085850" cy="651908"/>
          </a:xfrm>
        </p:grpSpPr>
        <p:pic>
          <p:nvPicPr>
            <p:cNvPr id="202" name="Google Shape;202;p44"/>
            <p:cNvPicPr preferRelativeResize="0"/>
            <p:nvPr/>
          </p:nvPicPr>
          <p:blipFill rotWithShape="1">
            <a:blip r:embed="rId3">
              <a:alphaModFix/>
            </a:blip>
            <a:srcRect l="36274" t="36134" r="12465" b="39496"/>
            <a:stretch/>
          </p:blipFill>
          <p:spPr>
            <a:xfrm>
              <a:off x="11136211" y="300592"/>
              <a:ext cx="930480" cy="442358"/>
            </a:xfrm>
            <a:prstGeom prst="rect">
              <a:avLst/>
            </a:prstGeom>
            <a:noFill/>
            <a:ln>
              <a:noFill/>
            </a:ln>
          </p:spPr>
        </p:pic>
        <p:pic>
          <p:nvPicPr>
            <p:cNvPr id="203" name="Google Shape;203;p44" descr="Asd advisory logo | Logo design contest | 99designs"/>
            <p:cNvPicPr preferRelativeResize="0"/>
            <p:nvPr/>
          </p:nvPicPr>
          <p:blipFill rotWithShape="1">
            <a:blip r:embed="rId4">
              <a:alphaModFix/>
            </a:blip>
            <a:srcRect l="29600" t="38600" r="28999" b="54800"/>
            <a:stretch/>
          </p:blipFill>
          <p:spPr>
            <a:xfrm>
              <a:off x="11029951" y="779393"/>
              <a:ext cx="1085850" cy="173107"/>
            </a:xfrm>
            <a:prstGeom prst="rect">
              <a:avLst/>
            </a:prstGeom>
            <a:noFill/>
            <a:ln>
              <a:noFill/>
            </a:ln>
          </p:spPr>
        </p:pic>
      </p:grpSp>
      <p:pic>
        <p:nvPicPr>
          <p:cNvPr id="204" name="Google Shape;204;p44"/>
          <p:cNvPicPr preferRelativeResize="0"/>
          <p:nvPr/>
        </p:nvPicPr>
        <p:blipFill rotWithShape="1">
          <a:blip r:embed="rId5">
            <a:alphaModFix/>
          </a:blip>
          <a:srcRect/>
          <a:stretch/>
        </p:blipFill>
        <p:spPr>
          <a:xfrm>
            <a:off x="10794115" y="239796"/>
            <a:ext cx="1411799" cy="518836"/>
          </a:xfrm>
          <a:prstGeom prst="rect">
            <a:avLst/>
          </a:prstGeom>
          <a:noFill/>
          <a:ln>
            <a:noFill/>
          </a:ln>
        </p:spPr>
      </p:pic>
      <p:sp>
        <p:nvSpPr>
          <p:cNvPr id="205" name="Google Shape;205;p44"/>
          <p:cNvSpPr/>
          <p:nvPr/>
        </p:nvSpPr>
        <p:spPr>
          <a:xfrm>
            <a:off x="-1700213" y="921571"/>
            <a:ext cx="1500188" cy="1121542"/>
          </a:xfrm>
          <a:prstGeom prst="rect">
            <a:avLst/>
          </a:prstGeom>
          <a:solidFill>
            <a:srgbClr val="021F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1</a:t>
            </a:r>
            <a:endParaRPr/>
          </a:p>
        </p:txBody>
      </p:sp>
      <p:sp>
        <p:nvSpPr>
          <p:cNvPr id="206" name="Google Shape;206;p44"/>
          <p:cNvSpPr/>
          <p:nvPr/>
        </p:nvSpPr>
        <p:spPr>
          <a:xfrm>
            <a:off x="-1714500" y="2307458"/>
            <a:ext cx="1500188" cy="1121542"/>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2</a:t>
            </a:r>
            <a:endParaRPr/>
          </a:p>
        </p:txBody>
      </p:sp>
      <p:sp>
        <p:nvSpPr>
          <p:cNvPr id="207" name="Google Shape;207;p44"/>
          <p:cNvSpPr/>
          <p:nvPr/>
        </p:nvSpPr>
        <p:spPr>
          <a:xfrm>
            <a:off x="-1700213" y="3821933"/>
            <a:ext cx="1500188" cy="1121542"/>
          </a:xfrm>
          <a:prstGeom prst="rect">
            <a:avLst/>
          </a:prstGeom>
          <a:solidFill>
            <a:srgbClr val="DCE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3</a:t>
            </a:r>
            <a:endParaRPr/>
          </a:p>
        </p:txBody>
      </p:sp>
      <p:sp>
        <p:nvSpPr>
          <p:cNvPr id="208" name="Google Shape;208;p44"/>
          <p:cNvSpPr/>
          <p:nvPr/>
        </p:nvSpPr>
        <p:spPr>
          <a:xfrm>
            <a:off x="-1700213" y="5268839"/>
            <a:ext cx="1500188" cy="1121542"/>
          </a:xfrm>
          <a:prstGeom prst="rect">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4</a:t>
            </a:r>
            <a:endParaRPr/>
          </a:p>
        </p:txBody>
      </p:sp>
      <p:graphicFrame>
        <p:nvGraphicFramePr>
          <p:cNvPr id="209" name="Google Shape;209;p44"/>
          <p:cNvGraphicFramePr/>
          <p:nvPr/>
        </p:nvGraphicFramePr>
        <p:xfrm>
          <a:off x="12700" y="6464300"/>
          <a:ext cx="3000000" cy="3000000"/>
        </p:xfrm>
        <a:graphic>
          <a:graphicData uri="http://schemas.openxmlformats.org/drawingml/2006/table">
            <a:tbl>
              <a:tblPr firstRow="1" bandRow="1">
                <a:noFill/>
                <a:tableStyleId>{26FC53CC-B1F4-46AE-AAFE-A203FFBFE00A}</a:tableStyleId>
              </a:tblPr>
              <a:tblGrid>
                <a:gridCol w="2892425">
                  <a:extLst>
                    <a:ext uri="{9D8B030D-6E8A-4147-A177-3AD203B41FA5}">
                      <a16:colId xmlns:a16="http://schemas.microsoft.com/office/drawing/2014/main" val="20000"/>
                    </a:ext>
                  </a:extLst>
                </a:gridCol>
                <a:gridCol w="2892425">
                  <a:extLst>
                    <a:ext uri="{9D8B030D-6E8A-4147-A177-3AD203B41FA5}">
                      <a16:colId xmlns:a16="http://schemas.microsoft.com/office/drawing/2014/main" val="20001"/>
                    </a:ext>
                  </a:extLst>
                </a:gridCol>
                <a:gridCol w="2892425">
                  <a:extLst>
                    <a:ext uri="{9D8B030D-6E8A-4147-A177-3AD203B41FA5}">
                      <a16:colId xmlns:a16="http://schemas.microsoft.com/office/drawing/2014/main" val="20002"/>
                    </a:ext>
                  </a:extLst>
                </a:gridCol>
                <a:gridCol w="2892425">
                  <a:extLst>
                    <a:ext uri="{9D8B030D-6E8A-4147-A177-3AD203B41FA5}">
                      <a16:colId xmlns:a16="http://schemas.microsoft.com/office/drawing/2014/main" val="20003"/>
                    </a:ext>
                  </a:extLst>
                </a:gridCol>
              </a:tblGrid>
              <a:tr h="396000">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Define The Problem</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2CB"/>
                    </a:solidFill>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Craft The Strategy</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Assess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Evaluate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0"/>
        <p:cNvGrpSpPr/>
        <p:nvPr/>
      </p:nvGrpSpPr>
      <p:grpSpPr>
        <a:xfrm>
          <a:off x="0" y="0"/>
          <a:ext cx="0" cy="0"/>
          <a:chOff x="0" y="0"/>
          <a:chExt cx="0" cy="0"/>
        </a:xfrm>
      </p:grpSpPr>
      <p:sp>
        <p:nvSpPr>
          <p:cNvPr id="211" name="Google Shape;211;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5"/>
        <p:cNvGrpSpPr/>
        <p:nvPr/>
      </p:nvGrpSpPr>
      <p:grpSpPr>
        <a:xfrm>
          <a:off x="0" y="0"/>
          <a:ext cx="0" cy="0"/>
          <a:chOff x="0" y="0"/>
          <a:chExt cx="0" cy="0"/>
        </a:xfrm>
      </p:grpSpPr>
      <p:sp>
        <p:nvSpPr>
          <p:cNvPr id="216" name="Google Shape;216;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9"/>
        <p:cNvGrpSpPr/>
        <p:nvPr/>
      </p:nvGrpSpPr>
      <p:grpSpPr>
        <a:xfrm>
          <a:off x="0" y="0"/>
          <a:ext cx="0" cy="0"/>
          <a:chOff x="0" y="0"/>
          <a:chExt cx="0" cy="0"/>
        </a:xfrm>
      </p:grpSpPr>
      <p:sp>
        <p:nvSpPr>
          <p:cNvPr id="220" name="Google Shape;220;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4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22" name="Google Shape;222;p4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23" name="Google Shape;22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6"/>
        <p:cNvGrpSpPr/>
        <p:nvPr/>
      </p:nvGrpSpPr>
      <p:grpSpPr>
        <a:xfrm>
          <a:off x="0" y="0"/>
          <a:ext cx="0" cy="0"/>
          <a:chOff x="0" y="0"/>
          <a:chExt cx="0" cy="0"/>
        </a:xfrm>
      </p:grpSpPr>
      <p:sp>
        <p:nvSpPr>
          <p:cNvPr id="227" name="Google Shape;227;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p48"/>
          <p:cNvSpPr>
            <a:spLocks noGrp="1"/>
          </p:cNvSpPr>
          <p:nvPr>
            <p:ph type="pic" idx="2"/>
          </p:nvPr>
        </p:nvSpPr>
        <p:spPr>
          <a:xfrm>
            <a:off x="5183188" y="987425"/>
            <a:ext cx="6172200" cy="4873625"/>
          </a:xfrm>
          <a:prstGeom prst="rect">
            <a:avLst/>
          </a:prstGeom>
          <a:noFill/>
          <a:ln>
            <a:noFill/>
          </a:ln>
        </p:spPr>
      </p:sp>
      <p:sp>
        <p:nvSpPr>
          <p:cNvPr id="229" name="Google Shape;229;p4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0" name="Google Shape;230;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efine the problem">
  <p:cSld name="Define the problem">
    <p:spTree>
      <p:nvGrpSpPr>
        <p:cNvPr id="1" name="Shape 21"/>
        <p:cNvGrpSpPr/>
        <p:nvPr/>
      </p:nvGrpSpPr>
      <p:grpSpPr>
        <a:xfrm>
          <a:off x="0" y="0"/>
          <a:ext cx="0" cy="0"/>
          <a:chOff x="0" y="0"/>
          <a:chExt cx="0" cy="0"/>
        </a:xfrm>
      </p:grpSpPr>
      <p:pic>
        <p:nvPicPr>
          <p:cNvPr id="22" name="Google Shape;22;p31" descr="Wind, Hydro, Solar and Hybrid Power | GE Renewable Energy"/>
          <p:cNvPicPr preferRelativeResize="0"/>
          <p:nvPr/>
        </p:nvPicPr>
        <p:blipFill rotWithShape="1">
          <a:blip r:embed="rId2">
            <a:alphaModFix/>
          </a:blip>
          <a:srcRect r="5780" b="28733"/>
          <a:stretch/>
        </p:blipFill>
        <p:spPr>
          <a:xfrm>
            <a:off x="0" y="-1"/>
            <a:ext cx="12191647" cy="976363"/>
          </a:xfrm>
          <a:prstGeom prst="rect">
            <a:avLst/>
          </a:prstGeom>
          <a:noFill/>
          <a:ln>
            <a:noFill/>
          </a:ln>
        </p:spPr>
      </p:pic>
      <p:sp>
        <p:nvSpPr>
          <p:cNvPr id="23" name="Google Shape;23;p31"/>
          <p:cNvSpPr/>
          <p:nvPr/>
        </p:nvSpPr>
        <p:spPr>
          <a:xfrm>
            <a:off x="0" y="-4764"/>
            <a:ext cx="12182298" cy="976362"/>
          </a:xfrm>
          <a:prstGeom prst="rect">
            <a:avLst/>
          </a:prstGeom>
          <a:gradFill>
            <a:gsLst>
              <a:gs pos="0">
                <a:srgbClr val="F5F7FC"/>
              </a:gs>
              <a:gs pos="32000">
                <a:srgbClr val="0F6CB8"/>
              </a:gs>
              <a:gs pos="80000">
                <a:srgbClr val="A9BEE4">
                  <a:alpha val="73725"/>
                </a:srgbClr>
              </a:gs>
              <a:gs pos="100000">
                <a:srgbClr val="A9BEE4">
                  <a:alpha val="73725"/>
                </a:srgbClr>
              </a:gs>
            </a:gsLst>
            <a:lin ang="360000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 name="Google Shape;24;p31"/>
          <p:cNvSpPr txBox="1">
            <a:spLocks noGrp="1"/>
          </p:cNvSpPr>
          <p:nvPr>
            <p:ph type="title"/>
          </p:nvPr>
        </p:nvSpPr>
        <p:spPr>
          <a:xfrm>
            <a:off x="160256" y="122110"/>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000"/>
              <a:buFont typeface="Arial"/>
              <a:buNone/>
              <a:defRPr sz="2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1"/>
          <p:cNvSpPr txBox="1">
            <a:spLocks noGrp="1"/>
          </p:cNvSpPr>
          <p:nvPr>
            <p:ph type="body" idx="1"/>
          </p:nvPr>
        </p:nvSpPr>
        <p:spPr>
          <a:xfrm>
            <a:off x="160256" y="674009"/>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i="1">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6" name="Google Shape;26;p31"/>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cxnSp>
        <p:nvCxnSpPr>
          <p:cNvPr id="27" name="Google Shape;27;p31"/>
          <p:cNvCxnSpPr/>
          <p:nvPr/>
        </p:nvCxnSpPr>
        <p:spPr>
          <a:xfrm>
            <a:off x="-9702" y="976362"/>
            <a:ext cx="12201702" cy="0"/>
          </a:xfrm>
          <a:prstGeom prst="straightConnector1">
            <a:avLst/>
          </a:prstGeom>
          <a:noFill/>
          <a:ln w="28575" cap="flat" cmpd="sng">
            <a:solidFill>
              <a:srgbClr val="003A7D"/>
            </a:solidFill>
            <a:prstDash val="solid"/>
            <a:miter lim="800000"/>
            <a:headEnd type="none" w="sm" len="sm"/>
            <a:tailEnd type="none" w="sm" len="sm"/>
          </a:ln>
        </p:spPr>
      </p:cxnSp>
      <p:sp>
        <p:nvSpPr>
          <p:cNvPr id="28" name="Google Shape;28;p31"/>
          <p:cNvSpPr txBox="1">
            <a:spLocks noGrp="1"/>
          </p:cNvSpPr>
          <p:nvPr>
            <p:ph type="body" idx="2"/>
          </p:nvPr>
        </p:nvSpPr>
        <p:spPr>
          <a:xfrm>
            <a:off x="133527" y="6065970"/>
            <a:ext cx="11924946" cy="19559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900"/>
              <a:buNone/>
              <a:defRPr sz="9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1"/>
          <p:cNvSpPr txBox="1">
            <a:spLocks noGrp="1"/>
          </p:cNvSpPr>
          <p:nvPr>
            <p:ph type="sldNum" idx="12"/>
          </p:nvPr>
        </p:nvSpPr>
        <p:spPr>
          <a:xfrm>
            <a:off x="11839575" y="6459615"/>
            <a:ext cx="342901" cy="311150"/>
          </a:xfrm>
          <a:prstGeom prst="rect">
            <a:avLst/>
          </a:prstGeom>
          <a:noFill/>
          <a:ln>
            <a:noFill/>
          </a:ln>
        </p:spPr>
        <p:txBody>
          <a:bodyPr spcFirstLastPara="1" wrap="square" lIns="72000" tIns="72000" rIns="72000" bIns="72000" anchor="ctr" anchorCtr="0">
            <a:noAutofit/>
          </a:bodyPr>
          <a:lstStyle>
            <a:lvl1pPr marL="0" lvl="0" indent="0" algn="r">
              <a:spcBef>
                <a:spcPts val="0"/>
              </a:spcBef>
              <a:buNone/>
              <a:defRPr sz="1100" b="0">
                <a:solidFill>
                  <a:schemeClr val="dk1"/>
                </a:solidFill>
                <a:latin typeface="Arial"/>
                <a:ea typeface="Arial"/>
                <a:cs typeface="Arial"/>
                <a:sym typeface="Arial"/>
              </a:defRPr>
            </a:lvl1pPr>
            <a:lvl2pPr marL="0" lvl="1" indent="0" algn="r">
              <a:spcBef>
                <a:spcPts val="0"/>
              </a:spcBef>
              <a:buNone/>
              <a:defRPr sz="1100" b="0">
                <a:solidFill>
                  <a:schemeClr val="dk1"/>
                </a:solidFill>
                <a:latin typeface="Arial"/>
                <a:ea typeface="Arial"/>
                <a:cs typeface="Arial"/>
                <a:sym typeface="Arial"/>
              </a:defRPr>
            </a:lvl2pPr>
            <a:lvl3pPr marL="0" lvl="2" indent="0" algn="r">
              <a:spcBef>
                <a:spcPts val="0"/>
              </a:spcBef>
              <a:buNone/>
              <a:defRPr sz="1100" b="0">
                <a:solidFill>
                  <a:schemeClr val="dk1"/>
                </a:solidFill>
                <a:latin typeface="Arial"/>
                <a:ea typeface="Arial"/>
                <a:cs typeface="Arial"/>
                <a:sym typeface="Arial"/>
              </a:defRPr>
            </a:lvl3pPr>
            <a:lvl4pPr marL="0" lvl="3" indent="0" algn="r">
              <a:spcBef>
                <a:spcPts val="0"/>
              </a:spcBef>
              <a:buNone/>
              <a:defRPr sz="1100" b="0">
                <a:solidFill>
                  <a:schemeClr val="dk1"/>
                </a:solidFill>
                <a:latin typeface="Arial"/>
                <a:ea typeface="Arial"/>
                <a:cs typeface="Arial"/>
                <a:sym typeface="Arial"/>
              </a:defRPr>
            </a:lvl4pPr>
            <a:lvl5pPr marL="0" lvl="4" indent="0" algn="r">
              <a:spcBef>
                <a:spcPts val="0"/>
              </a:spcBef>
              <a:buNone/>
              <a:defRPr sz="1100" b="0">
                <a:solidFill>
                  <a:schemeClr val="dk1"/>
                </a:solidFill>
                <a:latin typeface="Arial"/>
                <a:ea typeface="Arial"/>
                <a:cs typeface="Arial"/>
                <a:sym typeface="Arial"/>
              </a:defRPr>
            </a:lvl5pPr>
            <a:lvl6pPr marL="0" lvl="5" indent="0" algn="r">
              <a:spcBef>
                <a:spcPts val="0"/>
              </a:spcBef>
              <a:buNone/>
              <a:defRPr sz="1100" b="0">
                <a:solidFill>
                  <a:schemeClr val="dk1"/>
                </a:solidFill>
                <a:latin typeface="Arial"/>
                <a:ea typeface="Arial"/>
                <a:cs typeface="Arial"/>
                <a:sym typeface="Arial"/>
              </a:defRPr>
            </a:lvl6pPr>
            <a:lvl7pPr marL="0" lvl="6" indent="0" algn="r">
              <a:spcBef>
                <a:spcPts val="0"/>
              </a:spcBef>
              <a:buNone/>
              <a:defRPr sz="1100" b="0">
                <a:solidFill>
                  <a:schemeClr val="dk1"/>
                </a:solidFill>
                <a:latin typeface="Arial"/>
                <a:ea typeface="Arial"/>
                <a:cs typeface="Arial"/>
                <a:sym typeface="Arial"/>
              </a:defRPr>
            </a:lvl7pPr>
            <a:lvl8pPr marL="0" lvl="7" indent="0" algn="r">
              <a:spcBef>
                <a:spcPts val="0"/>
              </a:spcBef>
              <a:buNone/>
              <a:defRPr sz="1100" b="0">
                <a:solidFill>
                  <a:schemeClr val="dk1"/>
                </a:solidFill>
                <a:latin typeface="Arial"/>
                <a:ea typeface="Arial"/>
                <a:cs typeface="Arial"/>
                <a:sym typeface="Arial"/>
              </a:defRPr>
            </a:lvl8pPr>
            <a:lvl9pPr marL="0" lvl="8" indent="0" algn="r">
              <a:spcBef>
                <a:spcPts val="0"/>
              </a:spcBef>
              <a:buNone/>
              <a:defRPr sz="11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
        <p:nvSpPr>
          <p:cNvPr id="30" name="Google Shape;30;p31"/>
          <p:cNvSpPr/>
          <p:nvPr/>
        </p:nvSpPr>
        <p:spPr>
          <a:xfrm>
            <a:off x="-1700213" y="921571"/>
            <a:ext cx="1500188" cy="1121542"/>
          </a:xfrm>
          <a:prstGeom prst="rect">
            <a:avLst/>
          </a:prstGeom>
          <a:solidFill>
            <a:srgbClr val="0F6C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2</a:t>
            </a:r>
            <a:endParaRPr/>
          </a:p>
        </p:txBody>
      </p:sp>
      <p:sp>
        <p:nvSpPr>
          <p:cNvPr id="31" name="Google Shape;31;p31"/>
          <p:cNvSpPr/>
          <p:nvPr/>
        </p:nvSpPr>
        <p:spPr>
          <a:xfrm>
            <a:off x="-1714500" y="2307458"/>
            <a:ext cx="1500188" cy="1121542"/>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1</a:t>
            </a:r>
            <a:endParaRPr/>
          </a:p>
        </p:txBody>
      </p:sp>
      <p:sp>
        <p:nvSpPr>
          <p:cNvPr id="32" name="Google Shape;32;p31"/>
          <p:cNvSpPr/>
          <p:nvPr/>
        </p:nvSpPr>
        <p:spPr>
          <a:xfrm>
            <a:off x="-1700213" y="3821933"/>
            <a:ext cx="1500188" cy="1121542"/>
          </a:xfrm>
          <a:prstGeom prst="rect">
            <a:avLst/>
          </a:prstGeom>
          <a:solidFill>
            <a:srgbClr val="DCE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3</a:t>
            </a:r>
            <a:endParaRPr/>
          </a:p>
        </p:txBody>
      </p:sp>
      <p:sp>
        <p:nvSpPr>
          <p:cNvPr id="33" name="Google Shape;33;p31"/>
          <p:cNvSpPr/>
          <p:nvPr/>
        </p:nvSpPr>
        <p:spPr>
          <a:xfrm>
            <a:off x="-1700213" y="5268839"/>
            <a:ext cx="1500188" cy="1121542"/>
          </a:xfrm>
          <a:prstGeom prst="rect">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4</a:t>
            </a:r>
            <a:endParaRPr/>
          </a:p>
        </p:txBody>
      </p:sp>
      <p:graphicFrame>
        <p:nvGraphicFramePr>
          <p:cNvPr id="34" name="Google Shape;34;p31"/>
          <p:cNvGraphicFramePr/>
          <p:nvPr/>
        </p:nvGraphicFramePr>
        <p:xfrm>
          <a:off x="864524" y="6417190"/>
          <a:ext cx="3000000" cy="3000000"/>
        </p:xfrm>
        <a:graphic>
          <a:graphicData uri="http://schemas.openxmlformats.org/drawingml/2006/table">
            <a:tbl>
              <a:tblPr firstRow="1" bandRow="1">
                <a:noFill/>
                <a:tableStyleId>{26FC53CC-B1F4-46AE-AAFE-A203FFBFE00A}</a:tableStyleId>
              </a:tblPr>
              <a:tblGrid>
                <a:gridCol w="2678675">
                  <a:extLst>
                    <a:ext uri="{9D8B030D-6E8A-4147-A177-3AD203B41FA5}">
                      <a16:colId xmlns:a16="http://schemas.microsoft.com/office/drawing/2014/main" val="20000"/>
                    </a:ext>
                  </a:extLst>
                </a:gridCol>
                <a:gridCol w="2678675">
                  <a:extLst>
                    <a:ext uri="{9D8B030D-6E8A-4147-A177-3AD203B41FA5}">
                      <a16:colId xmlns:a16="http://schemas.microsoft.com/office/drawing/2014/main" val="20001"/>
                    </a:ext>
                  </a:extLst>
                </a:gridCol>
                <a:gridCol w="2678675">
                  <a:extLst>
                    <a:ext uri="{9D8B030D-6E8A-4147-A177-3AD203B41FA5}">
                      <a16:colId xmlns:a16="http://schemas.microsoft.com/office/drawing/2014/main" val="20002"/>
                    </a:ext>
                  </a:extLst>
                </a:gridCol>
                <a:gridCol w="2678675">
                  <a:extLst>
                    <a:ext uri="{9D8B030D-6E8A-4147-A177-3AD203B41FA5}">
                      <a16:colId xmlns:a16="http://schemas.microsoft.com/office/drawing/2014/main" val="20003"/>
                    </a:ext>
                  </a:extLst>
                </a:gridCol>
              </a:tblGrid>
              <a:tr h="396000">
                <a:tc>
                  <a:txBody>
                    <a:bodyPr/>
                    <a:lstStyle/>
                    <a:p>
                      <a:pPr marL="0" marR="0" lvl="0" indent="0" algn="ctr" rtl="0">
                        <a:spcBef>
                          <a:spcPts val="0"/>
                        </a:spcBef>
                        <a:spcAft>
                          <a:spcPts val="0"/>
                        </a:spcAft>
                        <a:buNone/>
                      </a:pPr>
                      <a:r>
                        <a:rPr lang="en-SG" sz="1200" u="none" strike="noStrike" cap="none">
                          <a:solidFill>
                            <a:srgbClr val="AEA59F"/>
                          </a:solidFill>
                          <a:latin typeface="Arial"/>
                          <a:ea typeface="Arial"/>
                          <a:cs typeface="Arial"/>
                          <a:sym typeface="Arial"/>
                        </a:rPr>
                        <a:t>Define The Problem</a:t>
                      </a:r>
                      <a:endParaRPr sz="1200" u="none" strike="noStrike" cap="none">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3F3"/>
                    </a:solidFill>
                  </a:tcPr>
                </a:tc>
                <a:tc>
                  <a:txBody>
                    <a:bodyPr/>
                    <a:lstStyle/>
                    <a:p>
                      <a:pPr marL="0" marR="0" lvl="0" indent="0" algn="ctr" rtl="0">
                        <a:spcBef>
                          <a:spcPts val="0"/>
                        </a:spcBef>
                        <a:spcAft>
                          <a:spcPts val="0"/>
                        </a:spcAft>
                        <a:buNone/>
                      </a:pPr>
                      <a:r>
                        <a:rPr lang="en-SG" sz="1200" u="none" strike="noStrike" cap="none">
                          <a:solidFill>
                            <a:srgbClr val="AEA59F"/>
                          </a:solidFill>
                          <a:latin typeface="Arial"/>
                          <a:ea typeface="Arial"/>
                          <a:cs typeface="Arial"/>
                          <a:sym typeface="Arial"/>
                        </a:rPr>
                        <a:t>Devise The Strategy</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u="none" strike="noStrike" cap="none">
                          <a:solidFill>
                            <a:srgbClr val="AEA59F"/>
                          </a:solidFill>
                          <a:latin typeface="Arial"/>
                          <a:ea typeface="Arial"/>
                          <a:cs typeface="Arial"/>
                          <a:sym typeface="Arial"/>
                        </a:rPr>
                        <a:t>Assess Implementation</a:t>
                      </a:r>
                      <a:endParaRPr sz="1200" u="none" strike="noStrike" cap="none">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u="none" strike="noStrike" cap="none">
                          <a:solidFill>
                            <a:srgbClr val="AEA59F"/>
                          </a:solidFill>
                          <a:latin typeface="Arial"/>
                          <a:ea typeface="Arial"/>
                          <a:cs typeface="Arial"/>
                          <a:sym typeface="Arial"/>
                        </a:rPr>
                        <a:t>Evaluate The Strategy</a:t>
                      </a:r>
                      <a:endParaRPr sz="1200" u="none" strike="noStrike" cap="none">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5" name="Google Shape;35;p31"/>
          <p:cNvSpPr/>
          <p:nvPr/>
        </p:nvSpPr>
        <p:spPr>
          <a:xfrm>
            <a:off x="44692" y="6491172"/>
            <a:ext cx="756138" cy="263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100">
                <a:solidFill>
                  <a:schemeClr val="dk1"/>
                </a:solidFill>
                <a:latin typeface="Arial"/>
                <a:ea typeface="Arial"/>
                <a:cs typeface="Arial"/>
                <a:sym typeface="Arial"/>
              </a:rPr>
              <a:t>Group 8</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3"/>
        <p:cNvGrpSpPr/>
        <p:nvPr/>
      </p:nvGrpSpPr>
      <p:grpSpPr>
        <a:xfrm>
          <a:off x="0" y="0"/>
          <a:ext cx="0" cy="0"/>
          <a:chOff x="0" y="0"/>
          <a:chExt cx="0" cy="0"/>
        </a:xfrm>
      </p:grpSpPr>
      <p:sp>
        <p:nvSpPr>
          <p:cNvPr id="234" name="Google Shape;234;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39"/>
        <p:cNvGrpSpPr/>
        <p:nvPr/>
      </p:nvGrpSpPr>
      <p:grpSpPr>
        <a:xfrm>
          <a:off x="0" y="0"/>
          <a:ext cx="0" cy="0"/>
          <a:chOff x="0" y="0"/>
          <a:chExt cx="0" cy="0"/>
        </a:xfrm>
      </p:grpSpPr>
      <p:sp>
        <p:nvSpPr>
          <p:cNvPr id="240" name="Google Shape;240;p5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5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Google Shape;252;g229c5ba4381_2_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Black"/>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3" name="Google Shape;253;g229c5ba4381_2_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4" name="Google Shape;254;g229c5ba4381_2_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5" name="Google Shape;255;g229c5ba4381_2_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6" name="Google Shape;256;g229c5ba4381_2_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ntroduction and Overview">
  <p:cSld name="Define the problem">
    <p:spTree>
      <p:nvGrpSpPr>
        <p:cNvPr id="1" name="Shape 257"/>
        <p:cNvGrpSpPr/>
        <p:nvPr/>
      </p:nvGrpSpPr>
      <p:grpSpPr>
        <a:xfrm>
          <a:off x="0" y="0"/>
          <a:ext cx="0" cy="0"/>
          <a:chOff x="0" y="0"/>
          <a:chExt cx="0" cy="0"/>
        </a:xfrm>
      </p:grpSpPr>
      <p:pic>
        <p:nvPicPr>
          <p:cNvPr id="258" name="Google Shape;258;g229c5ba4381_2_12"/>
          <p:cNvPicPr preferRelativeResize="0"/>
          <p:nvPr/>
        </p:nvPicPr>
        <p:blipFill rotWithShape="1">
          <a:blip r:embed="rId2">
            <a:alphaModFix/>
          </a:blip>
          <a:srcRect/>
          <a:stretch/>
        </p:blipFill>
        <p:spPr>
          <a:xfrm>
            <a:off x="11104710" y="13769"/>
            <a:ext cx="927034" cy="927034"/>
          </a:xfrm>
          <a:prstGeom prst="rect">
            <a:avLst/>
          </a:prstGeom>
          <a:noFill/>
          <a:ln>
            <a:noFill/>
          </a:ln>
        </p:spPr>
      </p:pic>
      <p:sp>
        <p:nvSpPr>
          <p:cNvPr id="259" name="Google Shape;259;g229c5ba4381_2_12"/>
          <p:cNvSpPr txBox="1">
            <a:spLocks noGrp="1"/>
          </p:cNvSpPr>
          <p:nvPr>
            <p:ph type="body" idx="1"/>
          </p:nvPr>
        </p:nvSpPr>
        <p:spPr>
          <a:xfrm>
            <a:off x="160256" y="674009"/>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i="1">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60" name="Google Shape;260;g229c5ba4381_2_12"/>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cxnSp>
        <p:nvCxnSpPr>
          <p:cNvPr id="261" name="Google Shape;261;g229c5ba4381_2_12"/>
          <p:cNvCxnSpPr/>
          <p:nvPr/>
        </p:nvCxnSpPr>
        <p:spPr>
          <a:xfrm>
            <a:off x="-9702" y="976362"/>
            <a:ext cx="12201702" cy="0"/>
          </a:xfrm>
          <a:prstGeom prst="straightConnector1">
            <a:avLst/>
          </a:prstGeom>
          <a:noFill/>
          <a:ln w="28575" cap="flat" cmpd="sng">
            <a:solidFill>
              <a:srgbClr val="003A7D"/>
            </a:solidFill>
            <a:prstDash val="solid"/>
            <a:miter lim="800000"/>
            <a:headEnd type="none" w="sm" len="sm"/>
            <a:tailEnd type="none" w="sm" len="sm"/>
          </a:ln>
        </p:spPr>
      </p:cxnSp>
      <p:sp>
        <p:nvSpPr>
          <p:cNvPr id="262" name="Google Shape;262;g229c5ba4381_2_12"/>
          <p:cNvSpPr txBox="1">
            <a:spLocks noGrp="1"/>
          </p:cNvSpPr>
          <p:nvPr>
            <p:ph type="body" idx="2"/>
          </p:nvPr>
        </p:nvSpPr>
        <p:spPr>
          <a:xfrm>
            <a:off x="133527" y="6065970"/>
            <a:ext cx="11924946" cy="19559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900"/>
              <a:buNone/>
              <a:defRPr sz="9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g229c5ba4381_2_12"/>
          <p:cNvSpPr txBox="1">
            <a:spLocks noGrp="1"/>
          </p:cNvSpPr>
          <p:nvPr>
            <p:ph type="sldNum" idx="12"/>
          </p:nvPr>
        </p:nvSpPr>
        <p:spPr>
          <a:xfrm>
            <a:off x="11839575" y="6459615"/>
            <a:ext cx="342901" cy="311150"/>
          </a:xfrm>
          <a:prstGeom prst="rect">
            <a:avLst/>
          </a:prstGeom>
          <a:noFill/>
          <a:ln>
            <a:noFill/>
          </a:ln>
        </p:spPr>
        <p:txBody>
          <a:bodyPr spcFirstLastPara="1" wrap="square" lIns="72000" tIns="72000" rIns="72000" bIns="72000" anchor="ctr" anchorCtr="0">
            <a:noAutofit/>
          </a:bodyPr>
          <a:lstStyle>
            <a:lvl1pPr marL="0" lvl="0" indent="0" algn="r">
              <a:spcBef>
                <a:spcPts val="0"/>
              </a:spcBef>
              <a:buNone/>
              <a:defRPr sz="1100" b="0">
                <a:solidFill>
                  <a:schemeClr val="dk1"/>
                </a:solidFill>
                <a:latin typeface="Arial"/>
                <a:ea typeface="Arial"/>
                <a:cs typeface="Arial"/>
                <a:sym typeface="Arial"/>
              </a:defRPr>
            </a:lvl1pPr>
            <a:lvl2pPr marL="0" lvl="1" indent="0" algn="r">
              <a:spcBef>
                <a:spcPts val="0"/>
              </a:spcBef>
              <a:buNone/>
              <a:defRPr sz="1100" b="0">
                <a:solidFill>
                  <a:schemeClr val="dk1"/>
                </a:solidFill>
                <a:latin typeface="Arial"/>
                <a:ea typeface="Arial"/>
                <a:cs typeface="Arial"/>
                <a:sym typeface="Arial"/>
              </a:defRPr>
            </a:lvl2pPr>
            <a:lvl3pPr marL="0" lvl="2" indent="0" algn="r">
              <a:spcBef>
                <a:spcPts val="0"/>
              </a:spcBef>
              <a:buNone/>
              <a:defRPr sz="1100" b="0">
                <a:solidFill>
                  <a:schemeClr val="dk1"/>
                </a:solidFill>
                <a:latin typeface="Arial"/>
                <a:ea typeface="Arial"/>
                <a:cs typeface="Arial"/>
                <a:sym typeface="Arial"/>
              </a:defRPr>
            </a:lvl3pPr>
            <a:lvl4pPr marL="0" lvl="3" indent="0" algn="r">
              <a:spcBef>
                <a:spcPts val="0"/>
              </a:spcBef>
              <a:buNone/>
              <a:defRPr sz="1100" b="0">
                <a:solidFill>
                  <a:schemeClr val="dk1"/>
                </a:solidFill>
                <a:latin typeface="Arial"/>
                <a:ea typeface="Arial"/>
                <a:cs typeface="Arial"/>
                <a:sym typeface="Arial"/>
              </a:defRPr>
            </a:lvl4pPr>
            <a:lvl5pPr marL="0" lvl="4" indent="0" algn="r">
              <a:spcBef>
                <a:spcPts val="0"/>
              </a:spcBef>
              <a:buNone/>
              <a:defRPr sz="1100" b="0">
                <a:solidFill>
                  <a:schemeClr val="dk1"/>
                </a:solidFill>
                <a:latin typeface="Arial"/>
                <a:ea typeface="Arial"/>
                <a:cs typeface="Arial"/>
                <a:sym typeface="Arial"/>
              </a:defRPr>
            </a:lvl5pPr>
            <a:lvl6pPr marL="0" lvl="5" indent="0" algn="r">
              <a:spcBef>
                <a:spcPts val="0"/>
              </a:spcBef>
              <a:buNone/>
              <a:defRPr sz="1100" b="0">
                <a:solidFill>
                  <a:schemeClr val="dk1"/>
                </a:solidFill>
                <a:latin typeface="Arial"/>
                <a:ea typeface="Arial"/>
                <a:cs typeface="Arial"/>
                <a:sym typeface="Arial"/>
              </a:defRPr>
            </a:lvl6pPr>
            <a:lvl7pPr marL="0" lvl="6" indent="0" algn="r">
              <a:spcBef>
                <a:spcPts val="0"/>
              </a:spcBef>
              <a:buNone/>
              <a:defRPr sz="1100" b="0">
                <a:solidFill>
                  <a:schemeClr val="dk1"/>
                </a:solidFill>
                <a:latin typeface="Arial"/>
                <a:ea typeface="Arial"/>
                <a:cs typeface="Arial"/>
                <a:sym typeface="Arial"/>
              </a:defRPr>
            </a:lvl7pPr>
            <a:lvl8pPr marL="0" lvl="7" indent="0" algn="r">
              <a:spcBef>
                <a:spcPts val="0"/>
              </a:spcBef>
              <a:buNone/>
              <a:defRPr sz="1100" b="0">
                <a:solidFill>
                  <a:schemeClr val="dk1"/>
                </a:solidFill>
                <a:latin typeface="Arial"/>
                <a:ea typeface="Arial"/>
                <a:cs typeface="Arial"/>
                <a:sym typeface="Arial"/>
              </a:defRPr>
            </a:lvl8pPr>
            <a:lvl9pPr marL="0" lvl="8" indent="0" algn="r">
              <a:spcBef>
                <a:spcPts val="0"/>
              </a:spcBef>
              <a:buNone/>
              <a:defRPr sz="11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graphicFrame>
        <p:nvGraphicFramePr>
          <p:cNvPr id="264" name="Google Shape;264;g229c5ba4381_2_12"/>
          <p:cNvGraphicFramePr/>
          <p:nvPr/>
        </p:nvGraphicFramePr>
        <p:xfrm>
          <a:off x="160256" y="6417190"/>
          <a:ext cx="11418975" cy="396000"/>
        </p:xfrm>
        <a:graphic>
          <a:graphicData uri="http://schemas.openxmlformats.org/drawingml/2006/table">
            <a:tbl>
              <a:tblPr firstRow="1" bandRow="1">
                <a:noFill/>
                <a:tableStyleId>{26FC53CC-B1F4-46AE-AAFE-A203FFBFE00A}</a:tableStyleId>
              </a:tblPr>
              <a:tblGrid>
                <a:gridCol w="2582950">
                  <a:extLst>
                    <a:ext uri="{9D8B030D-6E8A-4147-A177-3AD203B41FA5}">
                      <a16:colId xmlns:a16="http://schemas.microsoft.com/office/drawing/2014/main" val="20000"/>
                    </a:ext>
                  </a:extLst>
                </a:gridCol>
                <a:gridCol w="3138975">
                  <a:extLst>
                    <a:ext uri="{9D8B030D-6E8A-4147-A177-3AD203B41FA5}">
                      <a16:colId xmlns:a16="http://schemas.microsoft.com/office/drawing/2014/main" val="20001"/>
                    </a:ext>
                  </a:extLst>
                </a:gridCol>
                <a:gridCol w="3098050">
                  <a:extLst>
                    <a:ext uri="{9D8B030D-6E8A-4147-A177-3AD203B41FA5}">
                      <a16:colId xmlns:a16="http://schemas.microsoft.com/office/drawing/2014/main" val="20002"/>
                    </a:ext>
                  </a:extLst>
                </a:gridCol>
                <a:gridCol w="2599000">
                  <a:extLst>
                    <a:ext uri="{9D8B030D-6E8A-4147-A177-3AD203B41FA5}">
                      <a16:colId xmlns:a16="http://schemas.microsoft.com/office/drawing/2014/main" val="20003"/>
                    </a:ext>
                  </a:extLst>
                </a:gridCol>
              </a:tblGrid>
              <a:tr h="396000">
                <a:tc>
                  <a:txBody>
                    <a:bodyPr/>
                    <a:lstStyle/>
                    <a:p>
                      <a:pPr marL="0" marR="0" lvl="0" indent="0" algn="ctr" rtl="0">
                        <a:spcBef>
                          <a:spcPts val="0"/>
                        </a:spcBef>
                        <a:spcAft>
                          <a:spcPts val="0"/>
                        </a:spcAft>
                        <a:buNone/>
                      </a:pPr>
                      <a:r>
                        <a:rPr lang="en-SG" sz="1200" u="none" strike="noStrike" cap="none">
                          <a:solidFill>
                            <a:srgbClr val="AEA59F"/>
                          </a:solidFill>
                          <a:latin typeface="Arial"/>
                          <a:ea typeface="Arial"/>
                          <a:cs typeface="Arial"/>
                          <a:sym typeface="Arial"/>
                        </a:rPr>
                        <a:t>Introduction and Overview</a:t>
                      </a:r>
                      <a:endParaRPr sz="1200" u="none" strike="noStrike" cap="none">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3F3"/>
                    </a:solidFill>
                  </a:tcPr>
                </a:tc>
                <a:tc>
                  <a:txBody>
                    <a:bodyPr/>
                    <a:lstStyle/>
                    <a:p>
                      <a:pPr marL="0" marR="0" lvl="0" indent="0" algn="ctr" rtl="0">
                        <a:spcBef>
                          <a:spcPts val="0"/>
                        </a:spcBef>
                        <a:spcAft>
                          <a:spcPts val="0"/>
                        </a:spcAft>
                        <a:buNone/>
                      </a:pPr>
                      <a:r>
                        <a:rPr lang="en-SG" sz="1200" u="none" strike="noStrike" cap="none">
                          <a:solidFill>
                            <a:srgbClr val="AEA59F"/>
                          </a:solidFill>
                          <a:latin typeface="Arial"/>
                          <a:ea typeface="Arial"/>
                          <a:cs typeface="Arial"/>
                          <a:sym typeface="Arial"/>
                        </a:rPr>
                        <a:t>Model Development and Implementation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SG" sz="1200" u="none" strike="noStrike" cap="none">
                          <a:solidFill>
                            <a:srgbClr val="AEA59F"/>
                          </a:solidFill>
                          <a:latin typeface="Arial"/>
                          <a:ea typeface="Arial"/>
                          <a:cs typeface="Arial"/>
                          <a:sym typeface="Arial"/>
                        </a:rPr>
                        <a:t>Results and Performance Evaluation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SG" sz="1200" u="none" strike="noStrike" cap="none">
                          <a:solidFill>
                            <a:srgbClr val="AEA59F"/>
                          </a:solidFill>
                          <a:latin typeface="Arial"/>
                          <a:ea typeface="Arial"/>
                          <a:cs typeface="Arial"/>
                          <a:sym typeface="Arial"/>
                        </a:rPr>
                        <a:t>Cloud Services and Functions</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265" name="Google Shape;265;g229c5ba4381_2_12"/>
          <p:cNvSpPr/>
          <p:nvPr/>
        </p:nvSpPr>
        <p:spPr>
          <a:xfrm>
            <a:off x="44692" y="6491172"/>
            <a:ext cx="756138" cy="263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dk1"/>
              </a:solidFill>
              <a:latin typeface="Arial"/>
              <a:ea typeface="Arial"/>
              <a:cs typeface="Arial"/>
              <a:sym typeface="Arial"/>
            </a:endParaRPr>
          </a:p>
        </p:txBody>
      </p:sp>
      <p:sp>
        <p:nvSpPr>
          <p:cNvPr id="266" name="Google Shape;266;g229c5ba4381_2_12"/>
          <p:cNvSpPr txBox="1">
            <a:spLocks noGrp="1"/>
          </p:cNvSpPr>
          <p:nvPr>
            <p:ph type="title"/>
          </p:nvPr>
        </p:nvSpPr>
        <p:spPr>
          <a:xfrm>
            <a:off x="160256" y="122110"/>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000"/>
              <a:buFont typeface="Arial"/>
              <a:buNone/>
              <a:defRPr sz="2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g229c5ba4381_2_12"/>
          <p:cNvSpPr/>
          <p:nvPr/>
        </p:nvSpPr>
        <p:spPr>
          <a:xfrm>
            <a:off x="4153" y="10418"/>
            <a:ext cx="12182298" cy="976362"/>
          </a:xfrm>
          <a:prstGeom prst="rect">
            <a:avLst/>
          </a:prstGeom>
          <a:gradFill>
            <a:gsLst>
              <a:gs pos="0">
                <a:srgbClr val="F5F7FC"/>
              </a:gs>
              <a:gs pos="30000">
                <a:srgbClr val="A9BEE4"/>
              </a:gs>
              <a:gs pos="62000">
                <a:srgbClr val="0070C0"/>
              </a:gs>
              <a:gs pos="100000">
                <a:srgbClr val="002060"/>
              </a:gs>
            </a:gsLst>
            <a:lin ang="1080140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evise The Strategy">
  <p:cSld name="Devise The Strategy">
    <p:spTree>
      <p:nvGrpSpPr>
        <p:cNvPr id="1" name="Shape 268"/>
        <p:cNvGrpSpPr/>
        <p:nvPr/>
      </p:nvGrpSpPr>
      <p:grpSpPr>
        <a:xfrm>
          <a:off x="0" y="0"/>
          <a:ext cx="0" cy="0"/>
          <a:chOff x="0" y="0"/>
          <a:chExt cx="0" cy="0"/>
        </a:xfrm>
      </p:grpSpPr>
      <p:sp>
        <p:nvSpPr>
          <p:cNvPr id="269" name="Google Shape;269;g229c5ba4381_2_27"/>
          <p:cNvSpPr txBox="1">
            <a:spLocks noGrp="1"/>
          </p:cNvSpPr>
          <p:nvPr>
            <p:ph type="title"/>
          </p:nvPr>
        </p:nvSpPr>
        <p:spPr>
          <a:xfrm>
            <a:off x="160256" y="122110"/>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000"/>
              <a:buFont typeface="Arial"/>
              <a:buNone/>
              <a:defRPr sz="2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0" name="Google Shape;270;g229c5ba4381_2_27"/>
          <p:cNvSpPr txBox="1">
            <a:spLocks noGrp="1"/>
          </p:cNvSpPr>
          <p:nvPr>
            <p:ph type="body" idx="1"/>
          </p:nvPr>
        </p:nvSpPr>
        <p:spPr>
          <a:xfrm>
            <a:off x="160256" y="674009"/>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i="1">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71" name="Google Shape;271;g229c5ba4381_2_27"/>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cxnSp>
        <p:nvCxnSpPr>
          <p:cNvPr id="272" name="Google Shape;272;g229c5ba4381_2_27"/>
          <p:cNvCxnSpPr/>
          <p:nvPr/>
        </p:nvCxnSpPr>
        <p:spPr>
          <a:xfrm>
            <a:off x="-9702" y="976362"/>
            <a:ext cx="12201702" cy="0"/>
          </a:xfrm>
          <a:prstGeom prst="straightConnector1">
            <a:avLst/>
          </a:prstGeom>
          <a:noFill/>
          <a:ln w="28575" cap="flat" cmpd="sng">
            <a:solidFill>
              <a:srgbClr val="003A7D"/>
            </a:solidFill>
            <a:prstDash val="solid"/>
            <a:miter lim="800000"/>
            <a:headEnd type="none" w="sm" len="sm"/>
            <a:tailEnd type="none" w="sm" len="sm"/>
          </a:ln>
        </p:spPr>
      </p:cxnSp>
      <p:sp>
        <p:nvSpPr>
          <p:cNvPr id="273" name="Google Shape;273;g229c5ba4381_2_27"/>
          <p:cNvSpPr txBox="1">
            <a:spLocks noGrp="1"/>
          </p:cNvSpPr>
          <p:nvPr>
            <p:ph type="body" idx="2"/>
          </p:nvPr>
        </p:nvSpPr>
        <p:spPr>
          <a:xfrm>
            <a:off x="133527" y="6065970"/>
            <a:ext cx="11924946" cy="19559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900"/>
              <a:buNone/>
              <a:defRPr sz="9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4" name="Google Shape;274;g229c5ba4381_2_27"/>
          <p:cNvSpPr txBox="1">
            <a:spLocks noGrp="1"/>
          </p:cNvSpPr>
          <p:nvPr>
            <p:ph type="sldNum" idx="12"/>
          </p:nvPr>
        </p:nvSpPr>
        <p:spPr>
          <a:xfrm>
            <a:off x="11839575" y="6459615"/>
            <a:ext cx="342901" cy="311150"/>
          </a:xfrm>
          <a:prstGeom prst="rect">
            <a:avLst/>
          </a:prstGeom>
          <a:noFill/>
          <a:ln>
            <a:noFill/>
          </a:ln>
        </p:spPr>
        <p:txBody>
          <a:bodyPr spcFirstLastPara="1" wrap="square" lIns="72000" tIns="72000" rIns="72000" bIns="72000" anchor="ctr" anchorCtr="0">
            <a:noAutofit/>
          </a:bodyPr>
          <a:lstStyle>
            <a:lvl1pPr marL="0" lvl="0" indent="0" algn="r">
              <a:spcBef>
                <a:spcPts val="0"/>
              </a:spcBef>
              <a:buNone/>
              <a:defRPr sz="1100" b="0">
                <a:solidFill>
                  <a:schemeClr val="dk1"/>
                </a:solidFill>
                <a:latin typeface="Arial"/>
                <a:ea typeface="Arial"/>
                <a:cs typeface="Arial"/>
                <a:sym typeface="Arial"/>
              </a:defRPr>
            </a:lvl1pPr>
            <a:lvl2pPr marL="0" lvl="1" indent="0" algn="r">
              <a:spcBef>
                <a:spcPts val="0"/>
              </a:spcBef>
              <a:buNone/>
              <a:defRPr sz="1100" b="0">
                <a:solidFill>
                  <a:schemeClr val="dk1"/>
                </a:solidFill>
                <a:latin typeface="Arial"/>
                <a:ea typeface="Arial"/>
                <a:cs typeface="Arial"/>
                <a:sym typeface="Arial"/>
              </a:defRPr>
            </a:lvl2pPr>
            <a:lvl3pPr marL="0" lvl="2" indent="0" algn="r">
              <a:spcBef>
                <a:spcPts val="0"/>
              </a:spcBef>
              <a:buNone/>
              <a:defRPr sz="1100" b="0">
                <a:solidFill>
                  <a:schemeClr val="dk1"/>
                </a:solidFill>
                <a:latin typeface="Arial"/>
                <a:ea typeface="Arial"/>
                <a:cs typeface="Arial"/>
                <a:sym typeface="Arial"/>
              </a:defRPr>
            </a:lvl3pPr>
            <a:lvl4pPr marL="0" lvl="3" indent="0" algn="r">
              <a:spcBef>
                <a:spcPts val="0"/>
              </a:spcBef>
              <a:buNone/>
              <a:defRPr sz="1100" b="0">
                <a:solidFill>
                  <a:schemeClr val="dk1"/>
                </a:solidFill>
                <a:latin typeface="Arial"/>
                <a:ea typeface="Arial"/>
                <a:cs typeface="Arial"/>
                <a:sym typeface="Arial"/>
              </a:defRPr>
            </a:lvl4pPr>
            <a:lvl5pPr marL="0" lvl="4" indent="0" algn="r">
              <a:spcBef>
                <a:spcPts val="0"/>
              </a:spcBef>
              <a:buNone/>
              <a:defRPr sz="1100" b="0">
                <a:solidFill>
                  <a:schemeClr val="dk1"/>
                </a:solidFill>
                <a:latin typeface="Arial"/>
                <a:ea typeface="Arial"/>
                <a:cs typeface="Arial"/>
                <a:sym typeface="Arial"/>
              </a:defRPr>
            </a:lvl5pPr>
            <a:lvl6pPr marL="0" lvl="5" indent="0" algn="r">
              <a:spcBef>
                <a:spcPts val="0"/>
              </a:spcBef>
              <a:buNone/>
              <a:defRPr sz="1100" b="0">
                <a:solidFill>
                  <a:schemeClr val="dk1"/>
                </a:solidFill>
                <a:latin typeface="Arial"/>
                <a:ea typeface="Arial"/>
                <a:cs typeface="Arial"/>
                <a:sym typeface="Arial"/>
              </a:defRPr>
            </a:lvl6pPr>
            <a:lvl7pPr marL="0" lvl="6" indent="0" algn="r">
              <a:spcBef>
                <a:spcPts val="0"/>
              </a:spcBef>
              <a:buNone/>
              <a:defRPr sz="1100" b="0">
                <a:solidFill>
                  <a:schemeClr val="dk1"/>
                </a:solidFill>
                <a:latin typeface="Arial"/>
                <a:ea typeface="Arial"/>
                <a:cs typeface="Arial"/>
                <a:sym typeface="Arial"/>
              </a:defRPr>
            </a:lvl7pPr>
            <a:lvl8pPr marL="0" lvl="7" indent="0" algn="r">
              <a:spcBef>
                <a:spcPts val="0"/>
              </a:spcBef>
              <a:buNone/>
              <a:defRPr sz="1100" b="0">
                <a:solidFill>
                  <a:schemeClr val="dk1"/>
                </a:solidFill>
                <a:latin typeface="Arial"/>
                <a:ea typeface="Arial"/>
                <a:cs typeface="Arial"/>
                <a:sym typeface="Arial"/>
              </a:defRPr>
            </a:lvl8pPr>
            <a:lvl9pPr marL="0" lvl="8" indent="0" algn="r">
              <a:spcBef>
                <a:spcPts val="0"/>
              </a:spcBef>
              <a:buNone/>
              <a:defRPr sz="11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graphicFrame>
        <p:nvGraphicFramePr>
          <p:cNvPr id="275" name="Google Shape;275;g229c5ba4381_2_27"/>
          <p:cNvGraphicFramePr/>
          <p:nvPr/>
        </p:nvGraphicFramePr>
        <p:xfrm>
          <a:off x="160256" y="6417190"/>
          <a:ext cx="11418975" cy="396000"/>
        </p:xfrm>
        <a:graphic>
          <a:graphicData uri="http://schemas.openxmlformats.org/drawingml/2006/table">
            <a:tbl>
              <a:tblPr firstRow="1" bandRow="1">
                <a:noFill/>
                <a:tableStyleId>{26FC53CC-B1F4-46AE-AAFE-A203FFBFE00A}</a:tableStyleId>
              </a:tblPr>
              <a:tblGrid>
                <a:gridCol w="2582950">
                  <a:extLst>
                    <a:ext uri="{9D8B030D-6E8A-4147-A177-3AD203B41FA5}">
                      <a16:colId xmlns:a16="http://schemas.microsoft.com/office/drawing/2014/main" val="20000"/>
                    </a:ext>
                  </a:extLst>
                </a:gridCol>
                <a:gridCol w="3138975">
                  <a:extLst>
                    <a:ext uri="{9D8B030D-6E8A-4147-A177-3AD203B41FA5}">
                      <a16:colId xmlns:a16="http://schemas.microsoft.com/office/drawing/2014/main" val="20001"/>
                    </a:ext>
                  </a:extLst>
                </a:gridCol>
                <a:gridCol w="3098050">
                  <a:extLst>
                    <a:ext uri="{9D8B030D-6E8A-4147-A177-3AD203B41FA5}">
                      <a16:colId xmlns:a16="http://schemas.microsoft.com/office/drawing/2014/main" val="20002"/>
                    </a:ext>
                  </a:extLst>
                </a:gridCol>
                <a:gridCol w="2599000">
                  <a:extLst>
                    <a:ext uri="{9D8B030D-6E8A-4147-A177-3AD203B41FA5}">
                      <a16:colId xmlns:a16="http://schemas.microsoft.com/office/drawing/2014/main" val="20003"/>
                    </a:ext>
                  </a:extLst>
                </a:gridCol>
              </a:tblGrid>
              <a:tr h="396000">
                <a:tc>
                  <a:txBody>
                    <a:bodyPr/>
                    <a:lstStyle/>
                    <a:p>
                      <a:pPr marL="0" marR="0" lvl="0" indent="0" algn="ctr" rtl="0">
                        <a:spcBef>
                          <a:spcPts val="0"/>
                        </a:spcBef>
                        <a:spcAft>
                          <a:spcPts val="0"/>
                        </a:spcAft>
                        <a:buNone/>
                      </a:pPr>
                      <a:r>
                        <a:rPr lang="en-SG" sz="1200" u="none" strike="noStrike" cap="none">
                          <a:solidFill>
                            <a:srgbClr val="AEA59F"/>
                          </a:solidFill>
                          <a:latin typeface="Arial"/>
                          <a:ea typeface="Arial"/>
                          <a:cs typeface="Arial"/>
                          <a:sym typeface="Arial"/>
                        </a:rPr>
                        <a:t>Introduction and Overview</a:t>
                      </a:r>
                      <a:endParaRPr sz="1200" u="none" strike="noStrike" cap="none">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SG" sz="1200" u="none" strike="noStrike" cap="none">
                          <a:solidFill>
                            <a:srgbClr val="AEA59F"/>
                          </a:solidFill>
                          <a:latin typeface="Arial"/>
                          <a:ea typeface="Arial"/>
                          <a:cs typeface="Arial"/>
                          <a:sym typeface="Arial"/>
                        </a:rPr>
                        <a:t>Model Development and Implementation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3F3"/>
                    </a:solidFill>
                  </a:tcPr>
                </a:tc>
                <a:tc>
                  <a:txBody>
                    <a:bodyPr/>
                    <a:lstStyle/>
                    <a:p>
                      <a:pPr marL="0" marR="0" lvl="0" indent="0" algn="ctr" rtl="0">
                        <a:spcBef>
                          <a:spcPts val="0"/>
                        </a:spcBef>
                        <a:spcAft>
                          <a:spcPts val="0"/>
                        </a:spcAft>
                        <a:buNone/>
                      </a:pPr>
                      <a:r>
                        <a:rPr lang="en-SG" sz="1200" u="none" strike="noStrike" cap="none">
                          <a:solidFill>
                            <a:srgbClr val="AEA59F"/>
                          </a:solidFill>
                          <a:latin typeface="Arial"/>
                          <a:ea typeface="Arial"/>
                          <a:cs typeface="Arial"/>
                          <a:sym typeface="Arial"/>
                        </a:rPr>
                        <a:t>Results and Performance Evaluation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SG" sz="1200" u="none" strike="noStrike" cap="none">
                          <a:solidFill>
                            <a:srgbClr val="AEA59F"/>
                          </a:solidFill>
                          <a:latin typeface="Arial"/>
                          <a:ea typeface="Arial"/>
                          <a:cs typeface="Arial"/>
                          <a:sym typeface="Arial"/>
                        </a:rPr>
                        <a:t>Cloud Services and Functions</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pic>
        <p:nvPicPr>
          <p:cNvPr id="276" name="Google Shape;276;g229c5ba4381_2_27" descr="Software Development Icon #107818 - Free Icons Library"/>
          <p:cNvPicPr preferRelativeResize="0"/>
          <p:nvPr/>
        </p:nvPicPr>
        <p:blipFill rotWithShape="1">
          <a:blip r:embed="rId2">
            <a:alphaModFix/>
          </a:blip>
          <a:srcRect/>
          <a:stretch/>
        </p:blipFill>
        <p:spPr>
          <a:xfrm>
            <a:off x="11110087" y="-17392"/>
            <a:ext cx="957123" cy="976362"/>
          </a:xfrm>
          <a:prstGeom prst="rect">
            <a:avLst/>
          </a:prstGeom>
          <a:noFill/>
          <a:ln>
            <a:noFill/>
          </a:ln>
        </p:spPr>
      </p:pic>
      <p:sp>
        <p:nvSpPr>
          <p:cNvPr id="277" name="Google Shape;277;g229c5ba4381_2_27"/>
          <p:cNvSpPr/>
          <p:nvPr/>
        </p:nvSpPr>
        <p:spPr>
          <a:xfrm>
            <a:off x="-48" y="-17455"/>
            <a:ext cx="12182400" cy="976500"/>
          </a:xfrm>
          <a:prstGeom prst="rect">
            <a:avLst/>
          </a:prstGeom>
          <a:gradFill>
            <a:gsLst>
              <a:gs pos="0">
                <a:srgbClr val="F5F7FC"/>
              </a:gs>
              <a:gs pos="30000">
                <a:srgbClr val="A9BEE4"/>
              </a:gs>
              <a:gs pos="62000">
                <a:srgbClr val="0070C0"/>
              </a:gs>
              <a:gs pos="100000">
                <a:srgbClr val="002060"/>
              </a:gs>
            </a:gsLst>
            <a:lin ang="108014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ssess Implementation">
  <p:cSld name="Assess Implementation">
    <p:spTree>
      <p:nvGrpSpPr>
        <p:cNvPr id="1" name="Shape 278"/>
        <p:cNvGrpSpPr/>
        <p:nvPr/>
      </p:nvGrpSpPr>
      <p:grpSpPr>
        <a:xfrm>
          <a:off x="0" y="0"/>
          <a:ext cx="0" cy="0"/>
          <a:chOff x="0" y="0"/>
          <a:chExt cx="0" cy="0"/>
        </a:xfrm>
      </p:grpSpPr>
      <p:sp>
        <p:nvSpPr>
          <p:cNvPr id="279" name="Google Shape;279;g229c5ba4381_2_41"/>
          <p:cNvSpPr txBox="1">
            <a:spLocks noGrp="1"/>
          </p:cNvSpPr>
          <p:nvPr>
            <p:ph type="title"/>
          </p:nvPr>
        </p:nvSpPr>
        <p:spPr>
          <a:xfrm>
            <a:off x="160256" y="122110"/>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000"/>
              <a:buFont typeface="Arial"/>
              <a:buNone/>
              <a:defRPr sz="2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0" name="Google Shape;280;g229c5ba4381_2_41"/>
          <p:cNvSpPr txBox="1">
            <a:spLocks noGrp="1"/>
          </p:cNvSpPr>
          <p:nvPr>
            <p:ph type="body" idx="1"/>
          </p:nvPr>
        </p:nvSpPr>
        <p:spPr>
          <a:xfrm>
            <a:off x="160256" y="674009"/>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i="1">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81" name="Google Shape;281;g229c5ba4381_2_41"/>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cxnSp>
        <p:nvCxnSpPr>
          <p:cNvPr id="282" name="Google Shape;282;g229c5ba4381_2_41"/>
          <p:cNvCxnSpPr/>
          <p:nvPr/>
        </p:nvCxnSpPr>
        <p:spPr>
          <a:xfrm>
            <a:off x="-9702" y="976362"/>
            <a:ext cx="12201702" cy="0"/>
          </a:xfrm>
          <a:prstGeom prst="straightConnector1">
            <a:avLst/>
          </a:prstGeom>
          <a:noFill/>
          <a:ln w="28575" cap="flat" cmpd="sng">
            <a:solidFill>
              <a:srgbClr val="003A7D"/>
            </a:solidFill>
            <a:prstDash val="solid"/>
            <a:miter lim="800000"/>
            <a:headEnd type="none" w="sm" len="sm"/>
            <a:tailEnd type="none" w="sm" len="sm"/>
          </a:ln>
        </p:spPr>
      </p:cxnSp>
      <p:sp>
        <p:nvSpPr>
          <p:cNvPr id="283" name="Google Shape;283;g229c5ba4381_2_41"/>
          <p:cNvSpPr txBox="1">
            <a:spLocks noGrp="1"/>
          </p:cNvSpPr>
          <p:nvPr>
            <p:ph type="body" idx="2"/>
          </p:nvPr>
        </p:nvSpPr>
        <p:spPr>
          <a:xfrm>
            <a:off x="133527" y="6065970"/>
            <a:ext cx="11924946" cy="19559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900"/>
              <a:buNone/>
              <a:defRPr sz="9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g229c5ba4381_2_41"/>
          <p:cNvSpPr txBox="1">
            <a:spLocks noGrp="1"/>
          </p:cNvSpPr>
          <p:nvPr>
            <p:ph type="sldNum" idx="12"/>
          </p:nvPr>
        </p:nvSpPr>
        <p:spPr>
          <a:xfrm>
            <a:off x="11839575" y="6459615"/>
            <a:ext cx="342901" cy="311150"/>
          </a:xfrm>
          <a:prstGeom prst="rect">
            <a:avLst/>
          </a:prstGeom>
          <a:noFill/>
          <a:ln>
            <a:noFill/>
          </a:ln>
        </p:spPr>
        <p:txBody>
          <a:bodyPr spcFirstLastPara="1" wrap="square" lIns="72000" tIns="72000" rIns="72000" bIns="72000" anchor="ctr" anchorCtr="0">
            <a:noAutofit/>
          </a:bodyPr>
          <a:lstStyle>
            <a:lvl1pPr marL="0" lvl="0" indent="0" algn="r">
              <a:spcBef>
                <a:spcPts val="0"/>
              </a:spcBef>
              <a:buNone/>
              <a:defRPr sz="1100" b="0">
                <a:solidFill>
                  <a:schemeClr val="dk1"/>
                </a:solidFill>
                <a:latin typeface="Arial"/>
                <a:ea typeface="Arial"/>
                <a:cs typeface="Arial"/>
                <a:sym typeface="Arial"/>
              </a:defRPr>
            </a:lvl1pPr>
            <a:lvl2pPr marL="0" lvl="1" indent="0" algn="r">
              <a:spcBef>
                <a:spcPts val="0"/>
              </a:spcBef>
              <a:buNone/>
              <a:defRPr sz="1100" b="0">
                <a:solidFill>
                  <a:schemeClr val="dk1"/>
                </a:solidFill>
                <a:latin typeface="Arial"/>
                <a:ea typeface="Arial"/>
                <a:cs typeface="Arial"/>
                <a:sym typeface="Arial"/>
              </a:defRPr>
            </a:lvl2pPr>
            <a:lvl3pPr marL="0" lvl="2" indent="0" algn="r">
              <a:spcBef>
                <a:spcPts val="0"/>
              </a:spcBef>
              <a:buNone/>
              <a:defRPr sz="1100" b="0">
                <a:solidFill>
                  <a:schemeClr val="dk1"/>
                </a:solidFill>
                <a:latin typeface="Arial"/>
                <a:ea typeface="Arial"/>
                <a:cs typeface="Arial"/>
                <a:sym typeface="Arial"/>
              </a:defRPr>
            </a:lvl3pPr>
            <a:lvl4pPr marL="0" lvl="3" indent="0" algn="r">
              <a:spcBef>
                <a:spcPts val="0"/>
              </a:spcBef>
              <a:buNone/>
              <a:defRPr sz="1100" b="0">
                <a:solidFill>
                  <a:schemeClr val="dk1"/>
                </a:solidFill>
                <a:latin typeface="Arial"/>
                <a:ea typeface="Arial"/>
                <a:cs typeface="Arial"/>
                <a:sym typeface="Arial"/>
              </a:defRPr>
            </a:lvl4pPr>
            <a:lvl5pPr marL="0" lvl="4" indent="0" algn="r">
              <a:spcBef>
                <a:spcPts val="0"/>
              </a:spcBef>
              <a:buNone/>
              <a:defRPr sz="1100" b="0">
                <a:solidFill>
                  <a:schemeClr val="dk1"/>
                </a:solidFill>
                <a:latin typeface="Arial"/>
                <a:ea typeface="Arial"/>
                <a:cs typeface="Arial"/>
                <a:sym typeface="Arial"/>
              </a:defRPr>
            </a:lvl5pPr>
            <a:lvl6pPr marL="0" lvl="5" indent="0" algn="r">
              <a:spcBef>
                <a:spcPts val="0"/>
              </a:spcBef>
              <a:buNone/>
              <a:defRPr sz="1100" b="0">
                <a:solidFill>
                  <a:schemeClr val="dk1"/>
                </a:solidFill>
                <a:latin typeface="Arial"/>
                <a:ea typeface="Arial"/>
                <a:cs typeface="Arial"/>
                <a:sym typeface="Arial"/>
              </a:defRPr>
            </a:lvl6pPr>
            <a:lvl7pPr marL="0" lvl="6" indent="0" algn="r">
              <a:spcBef>
                <a:spcPts val="0"/>
              </a:spcBef>
              <a:buNone/>
              <a:defRPr sz="1100" b="0">
                <a:solidFill>
                  <a:schemeClr val="dk1"/>
                </a:solidFill>
                <a:latin typeface="Arial"/>
                <a:ea typeface="Arial"/>
                <a:cs typeface="Arial"/>
                <a:sym typeface="Arial"/>
              </a:defRPr>
            </a:lvl7pPr>
            <a:lvl8pPr marL="0" lvl="7" indent="0" algn="r">
              <a:spcBef>
                <a:spcPts val="0"/>
              </a:spcBef>
              <a:buNone/>
              <a:defRPr sz="1100" b="0">
                <a:solidFill>
                  <a:schemeClr val="dk1"/>
                </a:solidFill>
                <a:latin typeface="Arial"/>
                <a:ea typeface="Arial"/>
                <a:cs typeface="Arial"/>
                <a:sym typeface="Arial"/>
              </a:defRPr>
            </a:lvl8pPr>
            <a:lvl9pPr marL="0" lvl="8" indent="0" algn="r">
              <a:spcBef>
                <a:spcPts val="0"/>
              </a:spcBef>
              <a:buNone/>
              <a:defRPr sz="11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graphicFrame>
        <p:nvGraphicFramePr>
          <p:cNvPr id="285" name="Google Shape;285;g229c5ba4381_2_41"/>
          <p:cNvGraphicFramePr/>
          <p:nvPr/>
        </p:nvGraphicFramePr>
        <p:xfrm>
          <a:off x="160256" y="6417190"/>
          <a:ext cx="11418975" cy="396000"/>
        </p:xfrm>
        <a:graphic>
          <a:graphicData uri="http://schemas.openxmlformats.org/drawingml/2006/table">
            <a:tbl>
              <a:tblPr firstRow="1" bandRow="1">
                <a:noFill/>
                <a:tableStyleId>{26FC53CC-B1F4-46AE-AAFE-A203FFBFE00A}</a:tableStyleId>
              </a:tblPr>
              <a:tblGrid>
                <a:gridCol w="2582950">
                  <a:extLst>
                    <a:ext uri="{9D8B030D-6E8A-4147-A177-3AD203B41FA5}">
                      <a16:colId xmlns:a16="http://schemas.microsoft.com/office/drawing/2014/main" val="20000"/>
                    </a:ext>
                  </a:extLst>
                </a:gridCol>
                <a:gridCol w="3138975">
                  <a:extLst>
                    <a:ext uri="{9D8B030D-6E8A-4147-A177-3AD203B41FA5}">
                      <a16:colId xmlns:a16="http://schemas.microsoft.com/office/drawing/2014/main" val="20001"/>
                    </a:ext>
                  </a:extLst>
                </a:gridCol>
                <a:gridCol w="3098050">
                  <a:extLst>
                    <a:ext uri="{9D8B030D-6E8A-4147-A177-3AD203B41FA5}">
                      <a16:colId xmlns:a16="http://schemas.microsoft.com/office/drawing/2014/main" val="20002"/>
                    </a:ext>
                  </a:extLst>
                </a:gridCol>
                <a:gridCol w="2599000">
                  <a:extLst>
                    <a:ext uri="{9D8B030D-6E8A-4147-A177-3AD203B41FA5}">
                      <a16:colId xmlns:a16="http://schemas.microsoft.com/office/drawing/2014/main" val="20003"/>
                    </a:ext>
                  </a:extLst>
                </a:gridCol>
              </a:tblGrid>
              <a:tr h="396000">
                <a:tc>
                  <a:txBody>
                    <a:bodyPr/>
                    <a:lstStyle/>
                    <a:p>
                      <a:pPr marL="0" marR="0" lvl="0" indent="0" algn="ctr" rtl="0">
                        <a:spcBef>
                          <a:spcPts val="0"/>
                        </a:spcBef>
                        <a:spcAft>
                          <a:spcPts val="0"/>
                        </a:spcAft>
                        <a:buNone/>
                      </a:pPr>
                      <a:r>
                        <a:rPr lang="en-SG" sz="1200" u="none" strike="noStrike" cap="none">
                          <a:solidFill>
                            <a:srgbClr val="AEA59F"/>
                          </a:solidFill>
                          <a:latin typeface="Arial"/>
                          <a:ea typeface="Arial"/>
                          <a:cs typeface="Arial"/>
                          <a:sym typeface="Arial"/>
                        </a:rPr>
                        <a:t>Introduction and Overview</a:t>
                      </a:r>
                      <a:endParaRPr sz="1200" u="none" strike="noStrike" cap="none">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SG" sz="1200" u="none" strike="noStrike" cap="none">
                          <a:solidFill>
                            <a:srgbClr val="AEA59F"/>
                          </a:solidFill>
                          <a:latin typeface="Arial"/>
                          <a:ea typeface="Arial"/>
                          <a:cs typeface="Arial"/>
                          <a:sym typeface="Arial"/>
                        </a:rPr>
                        <a:t>Model Development and Implementation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SG" sz="1200" u="none" strike="noStrike" cap="none">
                          <a:solidFill>
                            <a:srgbClr val="AEA59F"/>
                          </a:solidFill>
                          <a:latin typeface="Arial"/>
                          <a:ea typeface="Arial"/>
                          <a:cs typeface="Arial"/>
                          <a:sym typeface="Arial"/>
                        </a:rPr>
                        <a:t>Results and Performance Evaluation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3F3"/>
                    </a:solidFill>
                  </a:tcPr>
                </a:tc>
                <a:tc>
                  <a:txBody>
                    <a:bodyPr/>
                    <a:lstStyle/>
                    <a:p>
                      <a:pPr marL="0" marR="0" lvl="0" indent="0" algn="ctr" rtl="0">
                        <a:spcBef>
                          <a:spcPts val="0"/>
                        </a:spcBef>
                        <a:spcAft>
                          <a:spcPts val="0"/>
                        </a:spcAft>
                        <a:buNone/>
                      </a:pPr>
                      <a:r>
                        <a:rPr lang="en-SG" sz="1200" u="none" strike="noStrike" cap="none">
                          <a:solidFill>
                            <a:srgbClr val="AEA59F"/>
                          </a:solidFill>
                          <a:latin typeface="Arial"/>
                          <a:ea typeface="Arial"/>
                          <a:cs typeface="Arial"/>
                          <a:sym typeface="Arial"/>
                        </a:rPr>
                        <a:t>Cloud Services and Functions</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pic>
        <p:nvPicPr>
          <p:cNvPr id="286" name="Google Shape;286;g229c5ba4381_2_41" descr="Evaluation - Coventry Public Schools"/>
          <p:cNvPicPr preferRelativeResize="0"/>
          <p:nvPr/>
        </p:nvPicPr>
        <p:blipFill rotWithShape="1">
          <a:blip r:embed="rId2">
            <a:alphaModFix/>
          </a:blip>
          <a:srcRect/>
          <a:stretch/>
        </p:blipFill>
        <p:spPr>
          <a:xfrm>
            <a:off x="11154703" y="30759"/>
            <a:ext cx="890166" cy="887199"/>
          </a:xfrm>
          <a:prstGeom prst="rect">
            <a:avLst/>
          </a:prstGeom>
          <a:noFill/>
          <a:ln>
            <a:noFill/>
          </a:ln>
        </p:spPr>
      </p:pic>
      <p:sp>
        <p:nvSpPr>
          <p:cNvPr id="287" name="Google Shape;287;g229c5ba4381_2_41"/>
          <p:cNvSpPr/>
          <p:nvPr/>
        </p:nvSpPr>
        <p:spPr>
          <a:xfrm>
            <a:off x="4153" y="0"/>
            <a:ext cx="12182298" cy="976362"/>
          </a:xfrm>
          <a:prstGeom prst="rect">
            <a:avLst/>
          </a:prstGeom>
          <a:gradFill>
            <a:gsLst>
              <a:gs pos="0">
                <a:srgbClr val="F5F7FC"/>
              </a:gs>
              <a:gs pos="30000">
                <a:srgbClr val="A9BEE4"/>
              </a:gs>
              <a:gs pos="62000">
                <a:srgbClr val="0070C0"/>
              </a:gs>
              <a:gs pos="100000">
                <a:srgbClr val="002060"/>
              </a:gs>
            </a:gsLst>
            <a:lin ang="1080140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Evaluate The Strategy">
  <p:cSld name="Evaluate The Strategy">
    <p:spTree>
      <p:nvGrpSpPr>
        <p:cNvPr id="1" name="Shape 288"/>
        <p:cNvGrpSpPr/>
        <p:nvPr/>
      </p:nvGrpSpPr>
      <p:grpSpPr>
        <a:xfrm>
          <a:off x="0" y="0"/>
          <a:ext cx="0" cy="0"/>
          <a:chOff x="0" y="0"/>
          <a:chExt cx="0" cy="0"/>
        </a:xfrm>
      </p:grpSpPr>
      <p:pic>
        <p:nvPicPr>
          <p:cNvPr id="289" name="Google Shape;289;g229c5ba4381_2_55" descr="Cloud Computing Flat Round Icon - IconBunny"/>
          <p:cNvPicPr preferRelativeResize="0"/>
          <p:nvPr/>
        </p:nvPicPr>
        <p:blipFill rotWithShape="1">
          <a:blip r:embed="rId2">
            <a:alphaModFix/>
          </a:blip>
          <a:srcRect/>
          <a:stretch/>
        </p:blipFill>
        <p:spPr>
          <a:xfrm>
            <a:off x="11192746" y="40613"/>
            <a:ext cx="865727" cy="865727"/>
          </a:xfrm>
          <a:prstGeom prst="rect">
            <a:avLst/>
          </a:prstGeom>
          <a:noFill/>
          <a:ln>
            <a:noFill/>
          </a:ln>
        </p:spPr>
      </p:pic>
      <p:sp>
        <p:nvSpPr>
          <p:cNvPr id="290" name="Google Shape;290;g229c5ba4381_2_55"/>
          <p:cNvSpPr/>
          <p:nvPr/>
        </p:nvSpPr>
        <p:spPr>
          <a:xfrm>
            <a:off x="9702" y="11033"/>
            <a:ext cx="12182298" cy="976362"/>
          </a:xfrm>
          <a:prstGeom prst="rect">
            <a:avLst/>
          </a:prstGeom>
          <a:gradFill>
            <a:gsLst>
              <a:gs pos="0">
                <a:srgbClr val="F5F7FC"/>
              </a:gs>
              <a:gs pos="30000">
                <a:srgbClr val="A9BEE4"/>
              </a:gs>
              <a:gs pos="62000">
                <a:srgbClr val="0070C0"/>
              </a:gs>
              <a:gs pos="100000">
                <a:srgbClr val="002060"/>
              </a:gs>
            </a:gsLst>
            <a:lin ang="1080140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1" name="Google Shape;291;g229c5ba4381_2_55"/>
          <p:cNvSpPr txBox="1">
            <a:spLocks noGrp="1"/>
          </p:cNvSpPr>
          <p:nvPr>
            <p:ph type="title"/>
          </p:nvPr>
        </p:nvSpPr>
        <p:spPr>
          <a:xfrm>
            <a:off x="160256" y="122110"/>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000"/>
              <a:buFont typeface="Arial"/>
              <a:buNone/>
              <a:defRPr sz="2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2" name="Google Shape;292;g229c5ba4381_2_55"/>
          <p:cNvSpPr txBox="1">
            <a:spLocks noGrp="1"/>
          </p:cNvSpPr>
          <p:nvPr>
            <p:ph type="body" idx="1"/>
          </p:nvPr>
        </p:nvSpPr>
        <p:spPr>
          <a:xfrm>
            <a:off x="160256" y="674009"/>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i="1">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93" name="Google Shape;293;g229c5ba4381_2_55"/>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cxnSp>
        <p:nvCxnSpPr>
          <p:cNvPr id="294" name="Google Shape;294;g229c5ba4381_2_55"/>
          <p:cNvCxnSpPr/>
          <p:nvPr/>
        </p:nvCxnSpPr>
        <p:spPr>
          <a:xfrm>
            <a:off x="-9702" y="976362"/>
            <a:ext cx="12201702" cy="0"/>
          </a:xfrm>
          <a:prstGeom prst="straightConnector1">
            <a:avLst/>
          </a:prstGeom>
          <a:noFill/>
          <a:ln w="28575" cap="flat" cmpd="sng">
            <a:solidFill>
              <a:srgbClr val="003A7D"/>
            </a:solidFill>
            <a:prstDash val="solid"/>
            <a:miter lim="800000"/>
            <a:headEnd type="none" w="sm" len="sm"/>
            <a:tailEnd type="none" w="sm" len="sm"/>
          </a:ln>
        </p:spPr>
      </p:cxnSp>
      <p:sp>
        <p:nvSpPr>
          <p:cNvPr id="295" name="Google Shape;295;g229c5ba4381_2_55"/>
          <p:cNvSpPr txBox="1">
            <a:spLocks noGrp="1"/>
          </p:cNvSpPr>
          <p:nvPr>
            <p:ph type="body" idx="2"/>
          </p:nvPr>
        </p:nvSpPr>
        <p:spPr>
          <a:xfrm>
            <a:off x="133527" y="6065970"/>
            <a:ext cx="11924946" cy="19559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900"/>
              <a:buNone/>
              <a:defRPr sz="9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6" name="Google Shape;296;g229c5ba4381_2_55"/>
          <p:cNvSpPr txBox="1">
            <a:spLocks noGrp="1"/>
          </p:cNvSpPr>
          <p:nvPr>
            <p:ph type="sldNum" idx="12"/>
          </p:nvPr>
        </p:nvSpPr>
        <p:spPr>
          <a:xfrm>
            <a:off x="11839575" y="6459615"/>
            <a:ext cx="342901" cy="311150"/>
          </a:xfrm>
          <a:prstGeom prst="rect">
            <a:avLst/>
          </a:prstGeom>
          <a:noFill/>
          <a:ln>
            <a:noFill/>
          </a:ln>
        </p:spPr>
        <p:txBody>
          <a:bodyPr spcFirstLastPara="1" wrap="square" lIns="72000" tIns="72000" rIns="72000" bIns="72000" anchor="ctr" anchorCtr="0">
            <a:noAutofit/>
          </a:bodyPr>
          <a:lstStyle>
            <a:lvl1pPr marL="0" lvl="0" indent="0" algn="r">
              <a:spcBef>
                <a:spcPts val="0"/>
              </a:spcBef>
              <a:buNone/>
              <a:defRPr sz="1100" b="0">
                <a:solidFill>
                  <a:schemeClr val="dk1"/>
                </a:solidFill>
                <a:latin typeface="Arial"/>
                <a:ea typeface="Arial"/>
                <a:cs typeface="Arial"/>
                <a:sym typeface="Arial"/>
              </a:defRPr>
            </a:lvl1pPr>
            <a:lvl2pPr marL="0" lvl="1" indent="0" algn="r">
              <a:spcBef>
                <a:spcPts val="0"/>
              </a:spcBef>
              <a:buNone/>
              <a:defRPr sz="1100" b="0">
                <a:solidFill>
                  <a:schemeClr val="dk1"/>
                </a:solidFill>
                <a:latin typeface="Arial"/>
                <a:ea typeface="Arial"/>
                <a:cs typeface="Arial"/>
                <a:sym typeface="Arial"/>
              </a:defRPr>
            </a:lvl2pPr>
            <a:lvl3pPr marL="0" lvl="2" indent="0" algn="r">
              <a:spcBef>
                <a:spcPts val="0"/>
              </a:spcBef>
              <a:buNone/>
              <a:defRPr sz="1100" b="0">
                <a:solidFill>
                  <a:schemeClr val="dk1"/>
                </a:solidFill>
                <a:latin typeface="Arial"/>
                <a:ea typeface="Arial"/>
                <a:cs typeface="Arial"/>
                <a:sym typeface="Arial"/>
              </a:defRPr>
            </a:lvl3pPr>
            <a:lvl4pPr marL="0" lvl="3" indent="0" algn="r">
              <a:spcBef>
                <a:spcPts val="0"/>
              </a:spcBef>
              <a:buNone/>
              <a:defRPr sz="1100" b="0">
                <a:solidFill>
                  <a:schemeClr val="dk1"/>
                </a:solidFill>
                <a:latin typeface="Arial"/>
                <a:ea typeface="Arial"/>
                <a:cs typeface="Arial"/>
                <a:sym typeface="Arial"/>
              </a:defRPr>
            </a:lvl4pPr>
            <a:lvl5pPr marL="0" lvl="4" indent="0" algn="r">
              <a:spcBef>
                <a:spcPts val="0"/>
              </a:spcBef>
              <a:buNone/>
              <a:defRPr sz="1100" b="0">
                <a:solidFill>
                  <a:schemeClr val="dk1"/>
                </a:solidFill>
                <a:latin typeface="Arial"/>
                <a:ea typeface="Arial"/>
                <a:cs typeface="Arial"/>
                <a:sym typeface="Arial"/>
              </a:defRPr>
            </a:lvl5pPr>
            <a:lvl6pPr marL="0" lvl="5" indent="0" algn="r">
              <a:spcBef>
                <a:spcPts val="0"/>
              </a:spcBef>
              <a:buNone/>
              <a:defRPr sz="1100" b="0">
                <a:solidFill>
                  <a:schemeClr val="dk1"/>
                </a:solidFill>
                <a:latin typeface="Arial"/>
                <a:ea typeface="Arial"/>
                <a:cs typeface="Arial"/>
                <a:sym typeface="Arial"/>
              </a:defRPr>
            </a:lvl6pPr>
            <a:lvl7pPr marL="0" lvl="6" indent="0" algn="r">
              <a:spcBef>
                <a:spcPts val="0"/>
              </a:spcBef>
              <a:buNone/>
              <a:defRPr sz="1100" b="0">
                <a:solidFill>
                  <a:schemeClr val="dk1"/>
                </a:solidFill>
                <a:latin typeface="Arial"/>
                <a:ea typeface="Arial"/>
                <a:cs typeface="Arial"/>
                <a:sym typeface="Arial"/>
              </a:defRPr>
            </a:lvl7pPr>
            <a:lvl8pPr marL="0" lvl="7" indent="0" algn="r">
              <a:spcBef>
                <a:spcPts val="0"/>
              </a:spcBef>
              <a:buNone/>
              <a:defRPr sz="1100" b="0">
                <a:solidFill>
                  <a:schemeClr val="dk1"/>
                </a:solidFill>
                <a:latin typeface="Arial"/>
                <a:ea typeface="Arial"/>
                <a:cs typeface="Arial"/>
                <a:sym typeface="Arial"/>
              </a:defRPr>
            </a:lvl8pPr>
            <a:lvl9pPr marL="0" lvl="8" indent="0" algn="r">
              <a:spcBef>
                <a:spcPts val="0"/>
              </a:spcBef>
              <a:buNone/>
              <a:defRPr sz="11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graphicFrame>
        <p:nvGraphicFramePr>
          <p:cNvPr id="297" name="Google Shape;297;g229c5ba4381_2_55"/>
          <p:cNvGraphicFramePr/>
          <p:nvPr/>
        </p:nvGraphicFramePr>
        <p:xfrm>
          <a:off x="160256" y="6417190"/>
          <a:ext cx="11418975" cy="396000"/>
        </p:xfrm>
        <a:graphic>
          <a:graphicData uri="http://schemas.openxmlformats.org/drawingml/2006/table">
            <a:tbl>
              <a:tblPr firstRow="1" bandRow="1">
                <a:noFill/>
                <a:tableStyleId>{26FC53CC-B1F4-46AE-AAFE-A203FFBFE00A}</a:tableStyleId>
              </a:tblPr>
              <a:tblGrid>
                <a:gridCol w="2582950">
                  <a:extLst>
                    <a:ext uri="{9D8B030D-6E8A-4147-A177-3AD203B41FA5}">
                      <a16:colId xmlns:a16="http://schemas.microsoft.com/office/drawing/2014/main" val="20000"/>
                    </a:ext>
                  </a:extLst>
                </a:gridCol>
                <a:gridCol w="3138975">
                  <a:extLst>
                    <a:ext uri="{9D8B030D-6E8A-4147-A177-3AD203B41FA5}">
                      <a16:colId xmlns:a16="http://schemas.microsoft.com/office/drawing/2014/main" val="20001"/>
                    </a:ext>
                  </a:extLst>
                </a:gridCol>
                <a:gridCol w="3098050">
                  <a:extLst>
                    <a:ext uri="{9D8B030D-6E8A-4147-A177-3AD203B41FA5}">
                      <a16:colId xmlns:a16="http://schemas.microsoft.com/office/drawing/2014/main" val="20002"/>
                    </a:ext>
                  </a:extLst>
                </a:gridCol>
                <a:gridCol w="2599000">
                  <a:extLst>
                    <a:ext uri="{9D8B030D-6E8A-4147-A177-3AD203B41FA5}">
                      <a16:colId xmlns:a16="http://schemas.microsoft.com/office/drawing/2014/main" val="20003"/>
                    </a:ext>
                  </a:extLst>
                </a:gridCol>
              </a:tblGrid>
              <a:tr h="396000">
                <a:tc>
                  <a:txBody>
                    <a:bodyPr/>
                    <a:lstStyle/>
                    <a:p>
                      <a:pPr marL="0" marR="0" lvl="0" indent="0" algn="ctr" rtl="0">
                        <a:spcBef>
                          <a:spcPts val="0"/>
                        </a:spcBef>
                        <a:spcAft>
                          <a:spcPts val="0"/>
                        </a:spcAft>
                        <a:buNone/>
                      </a:pPr>
                      <a:r>
                        <a:rPr lang="en-SG" sz="1200" u="none" strike="noStrike" cap="none">
                          <a:solidFill>
                            <a:srgbClr val="AEA59F"/>
                          </a:solidFill>
                          <a:latin typeface="Arial"/>
                          <a:ea typeface="Arial"/>
                          <a:cs typeface="Arial"/>
                          <a:sym typeface="Arial"/>
                        </a:rPr>
                        <a:t>Introduction and Overview</a:t>
                      </a:r>
                      <a:endParaRPr sz="1200" u="none" strike="noStrike" cap="none">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SG" sz="1200" u="none" strike="noStrike" cap="none">
                          <a:solidFill>
                            <a:srgbClr val="AEA59F"/>
                          </a:solidFill>
                          <a:latin typeface="Arial"/>
                          <a:ea typeface="Arial"/>
                          <a:cs typeface="Arial"/>
                          <a:sym typeface="Arial"/>
                        </a:rPr>
                        <a:t>Model Development and Implementation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SG" sz="1200" u="none" strike="noStrike" cap="none">
                          <a:solidFill>
                            <a:srgbClr val="AEA59F"/>
                          </a:solidFill>
                          <a:latin typeface="Arial"/>
                          <a:ea typeface="Arial"/>
                          <a:cs typeface="Arial"/>
                          <a:sym typeface="Arial"/>
                        </a:rPr>
                        <a:t>Results and Performance Evaluation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SG" sz="1200" u="none" strike="noStrike" cap="none">
                          <a:solidFill>
                            <a:srgbClr val="AEA59F"/>
                          </a:solidFill>
                          <a:latin typeface="Arial"/>
                          <a:ea typeface="Arial"/>
                          <a:cs typeface="Arial"/>
                          <a:sym typeface="Arial"/>
                        </a:rPr>
                        <a:t>Cloud Services and Functions</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3F3"/>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References">
  <p:cSld name="References">
    <p:spTree>
      <p:nvGrpSpPr>
        <p:cNvPr id="1" name="Shape 298"/>
        <p:cNvGrpSpPr/>
        <p:nvPr/>
      </p:nvGrpSpPr>
      <p:grpSpPr>
        <a:xfrm>
          <a:off x="0" y="0"/>
          <a:ext cx="0" cy="0"/>
          <a:chOff x="0" y="0"/>
          <a:chExt cx="0" cy="0"/>
        </a:xfrm>
      </p:grpSpPr>
      <p:sp>
        <p:nvSpPr>
          <p:cNvPr id="299" name="Google Shape;299;g229c5ba4381_2_69"/>
          <p:cNvSpPr/>
          <p:nvPr/>
        </p:nvSpPr>
        <p:spPr>
          <a:xfrm>
            <a:off x="9702" y="0"/>
            <a:ext cx="12182298" cy="976362"/>
          </a:xfrm>
          <a:prstGeom prst="rect">
            <a:avLst/>
          </a:prstGeom>
          <a:gradFill>
            <a:gsLst>
              <a:gs pos="0">
                <a:srgbClr val="F5F7FC"/>
              </a:gs>
              <a:gs pos="32000">
                <a:srgbClr val="0F6CB8"/>
              </a:gs>
              <a:gs pos="80000">
                <a:srgbClr val="A9BEE4">
                  <a:alpha val="73725"/>
                </a:srgbClr>
              </a:gs>
              <a:gs pos="100000">
                <a:srgbClr val="A9BEE4">
                  <a:alpha val="73725"/>
                </a:srgbClr>
              </a:gs>
            </a:gsLst>
            <a:lin ang="360000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0" name="Google Shape;300;g229c5ba4381_2_69"/>
          <p:cNvSpPr txBox="1">
            <a:spLocks noGrp="1"/>
          </p:cNvSpPr>
          <p:nvPr>
            <p:ph type="title"/>
          </p:nvPr>
        </p:nvSpPr>
        <p:spPr>
          <a:xfrm>
            <a:off x="160256" y="122110"/>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000"/>
              <a:buFont typeface="Arial"/>
              <a:buNone/>
              <a:defRPr sz="2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g229c5ba4381_2_69"/>
          <p:cNvSpPr txBox="1">
            <a:spLocks noGrp="1"/>
          </p:cNvSpPr>
          <p:nvPr>
            <p:ph type="body" idx="1"/>
          </p:nvPr>
        </p:nvSpPr>
        <p:spPr>
          <a:xfrm>
            <a:off x="160256" y="674009"/>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i="1">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02" name="Google Shape;302;g229c5ba4381_2_69"/>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cxnSp>
        <p:nvCxnSpPr>
          <p:cNvPr id="303" name="Google Shape;303;g229c5ba4381_2_69"/>
          <p:cNvCxnSpPr/>
          <p:nvPr/>
        </p:nvCxnSpPr>
        <p:spPr>
          <a:xfrm>
            <a:off x="-9702" y="976362"/>
            <a:ext cx="12201702" cy="0"/>
          </a:xfrm>
          <a:prstGeom prst="straightConnector1">
            <a:avLst/>
          </a:prstGeom>
          <a:noFill/>
          <a:ln w="28575" cap="flat" cmpd="sng">
            <a:solidFill>
              <a:srgbClr val="003A7D"/>
            </a:solidFill>
            <a:prstDash val="solid"/>
            <a:miter lim="800000"/>
            <a:headEnd type="none" w="sm" len="sm"/>
            <a:tailEnd type="none" w="sm" len="sm"/>
          </a:ln>
        </p:spPr>
      </p:cxnSp>
      <p:sp>
        <p:nvSpPr>
          <p:cNvPr id="304" name="Google Shape;304;g229c5ba4381_2_69"/>
          <p:cNvSpPr txBox="1">
            <a:spLocks noGrp="1"/>
          </p:cNvSpPr>
          <p:nvPr>
            <p:ph type="body" idx="2"/>
          </p:nvPr>
        </p:nvSpPr>
        <p:spPr>
          <a:xfrm>
            <a:off x="133527" y="6065970"/>
            <a:ext cx="11924946" cy="19559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900"/>
              <a:buNone/>
              <a:defRPr sz="9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5" name="Google Shape;305;g229c5ba4381_2_69"/>
          <p:cNvSpPr txBox="1">
            <a:spLocks noGrp="1"/>
          </p:cNvSpPr>
          <p:nvPr>
            <p:ph type="sldNum" idx="12"/>
          </p:nvPr>
        </p:nvSpPr>
        <p:spPr>
          <a:xfrm>
            <a:off x="11839575" y="6459615"/>
            <a:ext cx="342901" cy="311150"/>
          </a:xfrm>
          <a:prstGeom prst="rect">
            <a:avLst/>
          </a:prstGeom>
          <a:noFill/>
          <a:ln>
            <a:noFill/>
          </a:ln>
        </p:spPr>
        <p:txBody>
          <a:bodyPr spcFirstLastPara="1" wrap="square" lIns="72000" tIns="72000" rIns="72000" bIns="72000" anchor="ctr" anchorCtr="0">
            <a:noAutofit/>
          </a:bodyPr>
          <a:lstStyle>
            <a:lvl1pPr marL="0" lvl="0" indent="0" algn="r">
              <a:spcBef>
                <a:spcPts val="0"/>
              </a:spcBef>
              <a:buNone/>
              <a:defRPr sz="1100" b="0">
                <a:solidFill>
                  <a:schemeClr val="dk1"/>
                </a:solidFill>
                <a:latin typeface="Arial"/>
                <a:ea typeface="Arial"/>
                <a:cs typeface="Arial"/>
                <a:sym typeface="Arial"/>
              </a:defRPr>
            </a:lvl1pPr>
            <a:lvl2pPr marL="0" lvl="1" indent="0" algn="r">
              <a:spcBef>
                <a:spcPts val="0"/>
              </a:spcBef>
              <a:buNone/>
              <a:defRPr sz="1100" b="0">
                <a:solidFill>
                  <a:schemeClr val="dk1"/>
                </a:solidFill>
                <a:latin typeface="Arial"/>
                <a:ea typeface="Arial"/>
                <a:cs typeface="Arial"/>
                <a:sym typeface="Arial"/>
              </a:defRPr>
            </a:lvl2pPr>
            <a:lvl3pPr marL="0" lvl="2" indent="0" algn="r">
              <a:spcBef>
                <a:spcPts val="0"/>
              </a:spcBef>
              <a:buNone/>
              <a:defRPr sz="1100" b="0">
                <a:solidFill>
                  <a:schemeClr val="dk1"/>
                </a:solidFill>
                <a:latin typeface="Arial"/>
                <a:ea typeface="Arial"/>
                <a:cs typeface="Arial"/>
                <a:sym typeface="Arial"/>
              </a:defRPr>
            </a:lvl3pPr>
            <a:lvl4pPr marL="0" lvl="3" indent="0" algn="r">
              <a:spcBef>
                <a:spcPts val="0"/>
              </a:spcBef>
              <a:buNone/>
              <a:defRPr sz="1100" b="0">
                <a:solidFill>
                  <a:schemeClr val="dk1"/>
                </a:solidFill>
                <a:latin typeface="Arial"/>
                <a:ea typeface="Arial"/>
                <a:cs typeface="Arial"/>
                <a:sym typeface="Arial"/>
              </a:defRPr>
            </a:lvl4pPr>
            <a:lvl5pPr marL="0" lvl="4" indent="0" algn="r">
              <a:spcBef>
                <a:spcPts val="0"/>
              </a:spcBef>
              <a:buNone/>
              <a:defRPr sz="1100" b="0">
                <a:solidFill>
                  <a:schemeClr val="dk1"/>
                </a:solidFill>
                <a:latin typeface="Arial"/>
                <a:ea typeface="Arial"/>
                <a:cs typeface="Arial"/>
                <a:sym typeface="Arial"/>
              </a:defRPr>
            </a:lvl5pPr>
            <a:lvl6pPr marL="0" lvl="5" indent="0" algn="r">
              <a:spcBef>
                <a:spcPts val="0"/>
              </a:spcBef>
              <a:buNone/>
              <a:defRPr sz="1100" b="0">
                <a:solidFill>
                  <a:schemeClr val="dk1"/>
                </a:solidFill>
                <a:latin typeface="Arial"/>
                <a:ea typeface="Arial"/>
                <a:cs typeface="Arial"/>
                <a:sym typeface="Arial"/>
              </a:defRPr>
            </a:lvl6pPr>
            <a:lvl7pPr marL="0" lvl="6" indent="0" algn="r">
              <a:spcBef>
                <a:spcPts val="0"/>
              </a:spcBef>
              <a:buNone/>
              <a:defRPr sz="1100" b="0">
                <a:solidFill>
                  <a:schemeClr val="dk1"/>
                </a:solidFill>
                <a:latin typeface="Arial"/>
                <a:ea typeface="Arial"/>
                <a:cs typeface="Arial"/>
                <a:sym typeface="Arial"/>
              </a:defRPr>
            </a:lvl7pPr>
            <a:lvl8pPr marL="0" lvl="7" indent="0" algn="r">
              <a:spcBef>
                <a:spcPts val="0"/>
              </a:spcBef>
              <a:buNone/>
              <a:defRPr sz="1100" b="0">
                <a:solidFill>
                  <a:schemeClr val="dk1"/>
                </a:solidFill>
                <a:latin typeface="Arial"/>
                <a:ea typeface="Arial"/>
                <a:cs typeface="Arial"/>
                <a:sym typeface="Arial"/>
              </a:defRPr>
            </a:lvl8pPr>
            <a:lvl9pPr marL="0" lvl="8" indent="0" algn="r">
              <a:spcBef>
                <a:spcPts val="0"/>
              </a:spcBef>
              <a:buNone/>
              <a:defRPr sz="11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
        <p:nvSpPr>
          <p:cNvPr id="306" name="Google Shape;306;g229c5ba4381_2_69"/>
          <p:cNvSpPr/>
          <p:nvPr/>
        </p:nvSpPr>
        <p:spPr>
          <a:xfrm>
            <a:off x="-1700213" y="921571"/>
            <a:ext cx="1500188" cy="1121542"/>
          </a:xfrm>
          <a:prstGeom prst="rect">
            <a:avLst/>
          </a:prstGeom>
          <a:solidFill>
            <a:srgbClr val="0F6C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2</a:t>
            </a:r>
            <a:endParaRPr/>
          </a:p>
        </p:txBody>
      </p:sp>
      <p:sp>
        <p:nvSpPr>
          <p:cNvPr id="307" name="Google Shape;307;g229c5ba4381_2_69"/>
          <p:cNvSpPr/>
          <p:nvPr/>
        </p:nvSpPr>
        <p:spPr>
          <a:xfrm>
            <a:off x="-1714500" y="2307458"/>
            <a:ext cx="1500188" cy="1121542"/>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1</a:t>
            </a:r>
            <a:endParaRPr/>
          </a:p>
        </p:txBody>
      </p:sp>
      <p:sp>
        <p:nvSpPr>
          <p:cNvPr id="308" name="Google Shape;308;g229c5ba4381_2_69"/>
          <p:cNvSpPr/>
          <p:nvPr/>
        </p:nvSpPr>
        <p:spPr>
          <a:xfrm>
            <a:off x="-1700213" y="3821933"/>
            <a:ext cx="1500188" cy="1121542"/>
          </a:xfrm>
          <a:prstGeom prst="rect">
            <a:avLst/>
          </a:prstGeom>
          <a:solidFill>
            <a:srgbClr val="DCE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3</a:t>
            </a:r>
            <a:endParaRPr/>
          </a:p>
        </p:txBody>
      </p:sp>
      <p:sp>
        <p:nvSpPr>
          <p:cNvPr id="309" name="Google Shape;309;g229c5ba4381_2_69"/>
          <p:cNvSpPr/>
          <p:nvPr/>
        </p:nvSpPr>
        <p:spPr>
          <a:xfrm>
            <a:off x="-1700213" y="5268839"/>
            <a:ext cx="1500188" cy="1121542"/>
          </a:xfrm>
          <a:prstGeom prst="rect">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4</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Define the problem">
  <p:cSld name="1_Define the problem">
    <p:spTree>
      <p:nvGrpSpPr>
        <p:cNvPr id="1" name="Shape 310"/>
        <p:cNvGrpSpPr/>
        <p:nvPr/>
      </p:nvGrpSpPr>
      <p:grpSpPr>
        <a:xfrm>
          <a:off x="0" y="0"/>
          <a:ext cx="0" cy="0"/>
          <a:chOff x="0" y="0"/>
          <a:chExt cx="0" cy="0"/>
        </a:xfrm>
      </p:grpSpPr>
      <p:sp>
        <p:nvSpPr>
          <p:cNvPr id="311" name="Google Shape;311;g229c5ba4381_2_81"/>
          <p:cNvSpPr txBox="1">
            <a:spLocks noGrp="1"/>
          </p:cNvSpPr>
          <p:nvPr>
            <p:ph type="body" idx="1"/>
          </p:nvPr>
        </p:nvSpPr>
        <p:spPr>
          <a:xfrm>
            <a:off x="160256" y="674009"/>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i="1">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12" name="Google Shape;312;g229c5ba4381_2_81"/>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cxnSp>
        <p:nvCxnSpPr>
          <p:cNvPr id="313" name="Google Shape;313;g229c5ba4381_2_81"/>
          <p:cNvCxnSpPr/>
          <p:nvPr/>
        </p:nvCxnSpPr>
        <p:spPr>
          <a:xfrm>
            <a:off x="-9702" y="976362"/>
            <a:ext cx="12201702" cy="0"/>
          </a:xfrm>
          <a:prstGeom prst="straightConnector1">
            <a:avLst/>
          </a:prstGeom>
          <a:noFill/>
          <a:ln w="28575" cap="flat" cmpd="sng">
            <a:solidFill>
              <a:srgbClr val="003A7D"/>
            </a:solidFill>
            <a:prstDash val="solid"/>
            <a:miter lim="800000"/>
            <a:headEnd type="none" w="sm" len="sm"/>
            <a:tailEnd type="none" w="sm" len="sm"/>
          </a:ln>
        </p:spPr>
      </p:cxnSp>
      <p:sp>
        <p:nvSpPr>
          <p:cNvPr id="314" name="Google Shape;314;g229c5ba4381_2_81"/>
          <p:cNvSpPr txBox="1">
            <a:spLocks noGrp="1"/>
          </p:cNvSpPr>
          <p:nvPr>
            <p:ph type="body" idx="2"/>
          </p:nvPr>
        </p:nvSpPr>
        <p:spPr>
          <a:xfrm>
            <a:off x="133527" y="6065970"/>
            <a:ext cx="11924946" cy="19559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900"/>
              <a:buNone/>
              <a:defRPr sz="9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5" name="Google Shape;315;g229c5ba4381_2_81"/>
          <p:cNvSpPr txBox="1">
            <a:spLocks noGrp="1"/>
          </p:cNvSpPr>
          <p:nvPr>
            <p:ph type="sldNum" idx="12"/>
          </p:nvPr>
        </p:nvSpPr>
        <p:spPr>
          <a:xfrm>
            <a:off x="11839575" y="6459615"/>
            <a:ext cx="342901" cy="311150"/>
          </a:xfrm>
          <a:prstGeom prst="rect">
            <a:avLst/>
          </a:prstGeom>
          <a:noFill/>
          <a:ln>
            <a:noFill/>
          </a:ln>
        </p:spPr>
        <p:txBody>
          <a:bodyPr spcFirstLastPara="1" wrap="square" lIns="72000" tIns="72000" rIns="72000" bIns="72000" anchor="ctr" anchorCtr="0">
            <a:noAutofit/>
          </a:bodyPr>
          <a:lstStyle>
            <a:lvl1pPr marL="0" lvl="0" indent="0" algn="r">
              <a:spcBef>
                <a:spcPts val="0"/>
              </a:spcBef>
              <a:buNone/>
              <a:defRPr sz="1100" b="0">
                <a:solidFill>
                  <a:schemeClr val="dk1"/>
                </a:solidFill>
                <a:latin typeface="Arial"/>
                <a:ea typeface="Arial"/>
                <a:cs typeface="Arial"/>
                <a:sym typeface="Arial"/>
              </a:defRPr>
            </a:lvl1pPr>
            <a:lvl2pPr marL="0" lvl="1" indent="0" algn="r">
              <a:spcBef>
                <a:spcPts val="0"/>
              </a:spcBef>
              <a:buNone/>
              <a:defRPr sz="1100" b="0">
                <a:solidFill>
                  <a:schemeClr val="dk1"/>
                </a:solidFill>
                <a:latin typeface="Arial"/>
                <a:ea typeface="Arial"/>
                <a:cs typeface="Arial"/>
                <a:sym typeface="Arial"/>
              </a:defRPr>
            </a:lvl2pPr>
            <a:lvl3pPr marL="0" lvl="2" indent="0" algn="r">
              <a:spcBef>
                <a:spcPts val="0"/>
              </a:spcBef>
              <a:buNone/>
              <a:defRPr sz="1100" b="0">
                <a:solidFill>
                  <a:schemeClr val="dk1"/>
                </a:solidFill>
                <a:latin typeface="Arial"/>
                <a:ea typeface="Arial"/>
                <a:cs typeface="Arial"/>
                <a:sym typeface="Arial"/>
              </a:defRPr>
            </a:lvl3pPr>
            <a:lvl4pPr marL="0" lvl="3" indent="0" algn="r">
              <a:spcBef>
                <a:spcPts val="0"/>
              </a:spcBef>
              <a:buNone/>
              <a:defRPr sz="1100" b="0">
                <a:solidFill>
                  <a:schemeClr val="dk1"/>
                </a:solidFill>
                <a:latin typeface="Arial"/>
                <a:ea typeface="Arial"/>
                <a:cs typeface="Arial"/>
                <a:sym typeface="Arial"/>
              </a:defRPr>
            </a:lvl4pPr>
            <a:lvl5pPr marL="0" lvl="4" indent="0" algn="r">
              <a:spcBef>
                <a:spcPts val="0"/>
              </a:spcBef>
              <a:buNone/>
              <a:defRPr sz="1100" b="0">
                <a:solidFill>
                  <a:schemeClr val="dk1"/>
                </a:solidFill>
                <a:latin typeface="Arial"/>
                <a:ea typeface="Arial"/>
                <a:cs typeface="Arial"/>
                <a:sym typeface="Arial"/>
              </a:defRPr>
            </a:lvl5pPr>
            <a:lvl6pPr marL="0" lvl="5" indent="0" algn="r">
              <a:spcBef>
                <a:spcPts val="0"/>
              </a:spcBef>
              <a:buNone/>
              <a:defRPr sz="1100" b="0">
                <a:solidFill>
                  <a:schemeClr val="dk1"/>
                </a:solidFill>
                <a:latin typeface="Arial"/>
                <a:ea typeface="Arial"/>
                <a:cs typeface="Arial"/>
                <a:sym typeface="Arial"/>
              </a:defRPr>
            </a:lvl6pPr>
            <a:lvl7pPr marL="0" lvl="6" indent="0" algn="r">
              <a:spcBef>
                <a:spcPts val="0"/>
              </a:spcBef>
              <a:buNone/>
              <a:defRPr sz="1100" b="0">
                <a:solidFill>
                  <a:schemeClr val="dk1"/>
                </a:solidFill>
                <a:latin typeface="Arial"/>
                <a:ea typeface="Arial"/>
                <a:cs typeface="Arial"/>
                <a:sym typeface="Arial"/>
              </a:defRPr>
            </a:lvl7pPr>
            <a:lvl8pPr marL="0" lvl="7" indent="0" algn="r">
              <a:spcBef>
                <a:spcPts val="0"/>
              </a:spcBef>
              <a:buNone/>
              <a:defRPr sz="1100" b="0">
                <a:solidFill>
                  <a:schemeClr val="dk1"/>
                </a:solidFill>
                <a:latin typeface="Arial"/>
                <a:ea typeface="Arial"/>
                <a:cs typeface="Arial"/>
                <a:sym typeface="Arial"/>
              </a:defRPr>
            </a:lvl8pPr>
            <a:lvl9pPr marL="0" lvl="8" indent="0" algn="r">
              <a:spcBef>
                <a:spcPts val="0"/>
              </a:spcBef>
              <a:buNone/>
              <a:defRPr sz="11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
        <p:nvSpPr>
          <p:cNvPr id="316" name="Google Shape;316;g229c5ba4381_2_81"/>
          <p:cNvSpPr/>
          <p:nvPr/>
        </p:nvSpPr>
        <p:spPr>
          <a:xfrm>
            <a:off x="-1700213" y="921571"/>
            <a:ext cx="1500188" cy="1121542"/>
          </a:xfrm>
          <a:prstGeom prst="rect">
            <a:avLst/>
          </a:prstGeom>
          <a:solidFill>
            <a:srgbClr val="0F6C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2</a:t>
            </a:r>
            <a:endParaRPr/>
          </a:p>
        </p:txBody>
      </p:sp>
      <p:sp>
        <p:nvSpPr>
          <p:cNvPr id="317" name="Google Shape;317;g229c5ba4381_2_81"/>
          <p:cNvSpPr/>
          <p:nvPr/>
        </p:nvSpPr>
        <p:spPr>
          <a:xfrm>
            <a:off x="-1714500" y="2307458"/>
            <a:ext cx="1500188" cy="1121542"/>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1</a:t>
            </a:r>
            <a:endParaRPr/>
          </a:p>
        </p:txBody>
      </p:sp>
      <p:sp>
        <p:nvSpPr>
          <p:cNvPr id="318" name="Google Shape;318;g229c5ba4381_2_81"/>
          <p:cNvSpPr/>
          <p:nvPr/>
        </p:nvSpPr>
        <p:spPr>
          <a:xfrm>
            <a:off x="-1700213" y="3821933"/>
            <a:ext cx="1500188" cy="1121542"/>
          </a:xfrm>
          <a:prstGeom prst="rect">
            <a:avLst/>
          </a:prstGeom>
          <a:solidFill>
            <a:srgbClr val="DCE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3</a:t>
            </a:r>
            <a:endParaRPr/>
          </a:p>
        </p:txBody>
      </p:sp>
      <p:sp>
        <p:nvSpPr>
          <p:cNvPr id="319" name="Google Shape;319;g229c5ba4381_2_81"/>
          <p:cNvSpPr/>
          <p:nvPr/>
        </p:nvSpPr>
        <p:spPr>
          <a:xfrm>
            <a:off x="-1700213" y="5268839"/>
            <a:ext cx="1500188" cy="1121542"/>
          </a:xfrm>
          <a:prstGeom prst="rect">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4</a:t>
            </a:r>
            <a:endParaRPr/>
          </a:p>
        </p:txBody>
      </p:sp>
      <p:graphicFrame>
        <p:nvGraphicFramePr>
          <p:cNvPr id="320" name="Google Shape;320;g229c5ba4381_2_81"/>
          <p:cNvGraphicFramePr/>
          <p:nvPr/>
        </p:nvGraphicFramePr>
        <p:xfrm>
          <a:off x="160256" y="6417190"/>
          <a:ext cx="3000000" cy="3000000"/>
        </p:xfrm>
        <a:graphic>
          <a:graphicData uri="http://schemas.openxmlformats.org/drawingml/2006/table">
            <a:tbl>
              <a:tblPr firstRow="1" bandRow="1">
                <a:noFill/>
                <a:tableStyleId>{26FC53CC-B1F4-46AE-AAFE-A203FFBFE00A}</a:tableStyleId>
              </a:tblPr>
              <a:tblGrid>
                <a:gridCol w="2582950">
                  <a:extLst>
                    <a:ext uri="{9D8B030D-6E8A-4147-A177-3AD203B41FA5}">
                      <a16:colId xmlns:a16="http://schemas.microsoft.com/office/drawing/2014/main" val="20000"/>
                    </a:ext>
                  </a:extLst>
                </a:gridCol>
                <a:gridCol w="3138975">
                  <a:extLst>
                    <a:ext uri="{9D8B030D-6E8A-4147-A177-3AD203B41FA5}">
                      <a16:colId xmlns:a16="http://schemas.microsoft.com/office/drawing/2014/main" val="20001"/>
                    </a:ext>
                  </a:extLst>
                </a:gridCol>
                <a:gridCol w="3098050">
                  <a:extLst>
                    <a:ext uri="{9D8B030D-6E8A-4147-A177-3AD203B41FA5}">
                      <a16:colId xmlns:a16="http://schemas.microsoft.com/office/drawing/2014/main" val="20002"/>
                    </a:ext>
                  </a:extLst>
                </a:gridCol>
                <a:gridCol w="2599000">
                  <a:extLst>
                    <a:ext uri="{9D8B030D-6E8A-4147-A177-3AD203B41FA5}">
                      <a16:colId xmlns:a16="http://schemas.microsoft.com/office/drawing/2014/main" val="20003"/>
                    </a:ext>
                  </a:extLst>
                </a:gridCol>
              </a:tblGrid>
              <a:tr h="396000">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Introduction and Background</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3F3"/>
                    </a:solidFill>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Model Development and Implementation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Results and Performance Evaluation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Cloud Services and Functions</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21" name="Google Shape;321;g229c5ba4381_2_81"/>
          <p:cNvSpPr/>
          <p:nvPr/>
        </p:nvSpPr>
        <p:spPr>
          <a:xfrm>
            <a:off x="44692" y="6491172"/>
            <a:ext cx="756138" cy="263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dk1"/>
              </a:solidFill>
              <a:latin typeface="Arial"/>
              <a:ea typeface="Arial"/>
              <a:cs typeface="Arial"/>
              <a:sym typeface="Arial"/>
            </a:endParaRPr>
          </a:p>
        </p:txBody>
      </p:sp>
      <p:sp>
        <p:nvSpPr>
          <p:cNvPr id="322" name="Google Shape;322;g229c5ba4381_2_81"/>
          <p:cNvSpPr txBox="1">
            <a:spLocks noGrp="1"/>
          </p:cNvSpPr>
          <p:nvPr>
            <p:ph type="title"/>
          </p:nvPr>
        </p:nvSpPr>
        <p:spPr>
          <a:xfrm>
            <a:off x="160256" y="122110"/>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000"/>
              <a:buFont typeface="Arial"/>
              <a:buNone/>
              <a:defRPr sz="2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g229c5ba4381_2_81"/>
          <p:cNvSpPr/>
          <p:nvPr/>
        </p:nvSpPr>
        <p:spPr>
          <a:xfrm>
            <a:off x="0" y="-4764"/>
            <a:ext cx="12182298" cy="976362"/>
          </a:xfrm>
          <a:prstGeom prst="rect">
            <a:avLst/>
          </a:prstGeom>
          <a:gradFill>
            <a:gsLst>
              <a:gs pos="0">
                <a:srgbClr val="F5F7FC"/>
              </a:gs>
              <a:gs pos="32000">
                <a:srgbClr val="0F6CB8"/>
              </a:gs>
              <a:gs pos="80000">
                <a:srgbClr val="A9BEE4">
                  <a:alpha val="73725"/>
                </a:srgbClr>
              </a:gs>
              <a:gs pos="100000">
                <a:srgbClr val="A9BEE4">
                  <a:alpha val="73725"/>
                </a:srgbClr>
              </a:gs>
            </a:gsLst>
            <a:lin ang="360000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_Define the problem">
  <p:cSld name="2_Define the problem">
    <p:spTree>
      <p:nvGrpSpPr>
        <p:cNvPr id="1" name="Shape 324"/>
        <p:cNvGrpSpPr/>
        <p:nvPr/>
      </p:nvGrpSpPr>
      <p:grpSpPr>
        <a:xfrm>
          <a:off x="0" y="0"/>
          <a:ext cx="0" cy="0"/>
          <a:chOff x="0" y="0"/>
          <a:chExt cx="0" cy="0"/>
        </a:xfrm>
      </p:grpSpPr>
      <p:sp>
        <p:nvSpPr>
          <p:cNvPr id="325" name="Google Shape;325;g229c5ba4381_2_95"/>
          <p:cNvSpPr txBox="1">
            <a:spLocks noGrp="1"/>
          </p:cNvSpPr>
          <p:nvPr>
            <p:ph type="body" idx="1"/>
          </p:nvPr>
        </p:nvSpPr>
        <p:spPr>
          <a:xfrm>
            <a:off x="160256" y="674009"/>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i="1">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26" name="Google Shape;326;g229c5ba4381_2_95"/>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cxnSp>
        <p:nvCxnSpPr>
          <p:cNvPr id="327" name="Google Shape;327;g229c5ba4381_2_95"/>
          <p:cNvCxnSpPr/>
          <p:nvPr/>
        </p:nvCxnSpPr>
        <p:spPr>
          <a:xfrm>
            <a:off x="-9702" y="976362"/>
            <a:ext cx="12201702" cy="0"/>
          </a:xfrm>
          <a:prstGeom prst="straightConnector1">
            <a:avLst/>
          </a:prstGeom>
          <a:noFill/>
          <a:ln w="28575" cap="flat" cmpd="sng">
            <a:solidFill>
              <a:srgbClr val="003A7D"/>
            </a:solidFill>
            <a:prstDash val="solid"/>
            <a:miter lim="800000"/>
            <a:headEnd type="none" w="sm" len="sm"/>
            <a:tailEnd type="none" w="sm" len="sm"/>
          </a:ln>
        </p:spPr>
      </p:cxnSp>
      <p:sp>
        <p:nvSpPr>
          <p:cNvPr id="328" name="Google Shape;328;g229c5ba4381_2_95"/>
          <p:cNvSpPr txBox="1">
            <a:spLocks noGrp="1"/>
          </p:cNvSpPr>
          <p:nvPr>
            <p:ph type="body" idx="2"/>
          </p:nvPr>
        </p:nvSpPr>
        <p:spPr>
          <a:xfrm>
            <a:off x="133527" y="6065970"/>
            <a:ext cx="11924946" cy="19559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900"/>
              <a:buNone/>
              <a:defRPr sz="9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9" name="Google Shape;329;g229c5ba4381_2_95"/>
          <p:cNvSpPr txBox="1">
            <a:spLocks noGrp="1"/>
          </p:cNvSpPr>
          <p:nvPr>
            <p:ph type="sldNum" idx="12"/>
          </p:nvPr>
        </p:nvSpPr>
        <p:spPr>
          <a:xfrm>
            <a:off x="11839575" y="6459615"/>
            <a:ext cx="342901" cy="311150"/>
          </a:xfrm>
          <a:prstGeom prst="rect">
            <a:avLst/>
          </a:prstGeom>
          <a:noFill/>
          <a:ln>
            <a:noFill/>
          </a:ln>
        </p:spPr>
        <p:txBody>
          <a:bodyPr spcFirstLastPara="1" wrap="square" lIns="72000" tIns="72000" rIns="72000" bIns="72000" anchor="ctr" anchorCtr="0">
            <a:noAutofit/>
          </a:bodyPr>
          <a:lstStyle>
            <a:lvl1pPr marL="0" lvl="0" indent="0" algn="r">
              <a:spcBef>
                <a:spcPts val="0"/>
              </a:spcBef>
              <a:buNone/>
              <a:defRPr sz="1100" b="0">
                <a:solidFill>
                  <a:schemeClr val="dk1"/>
                </a:solidFill>
                <a:latin typeface="Arial"/>
                <a:ea typeface="Arial"/>
                <a:cs typeface="Arial"/>
                <a:sym typeface="Arial"/>
              </a:defRPr>
            </a:lvl1pPr>
            <a:lvl2pPr marL="0" lvl="1" indent="0" algn="r">
              <a:spcBef>
                <a:spcPts val="0"/>
              </a:spcBef>
              <a:buNone/>
              <a:defRPr sz="1100" b="0">
                <a:solidFill>
                  <a:schemeClr val="dk1"/>
                </a:solidFill>
                <a:latin typeface="Arial"/>
                <a:ea typeface="Arial"/>
                <a:cs typeface="Arial"/>
                <a:sym typeface="Arial"/>
              </a:defRPr>
            </a:lvl2pPr>
            <a:lvl3pPr marL="0" lvl="2" indent="0" algn="r">
              <a:spcBef>
                <a:spcPts val="0"/>
              </a:spcBef>
              <a:buNone/>
              <a:defRPr sz="1100" b="0">
                <a:solidFill>
                  <a:schemeClr val="dk1"/>
                </a:solidFill>
                <a:latin typeface="Arial"/>
                <a:ea typeface="Arial"/>
                <a:cs typeface="Arial"/>
                <a:sym typeface="Arial"/>
              </a:defRPr>
            </a:lvl3pPr>
            <a:lvl4pPr marL="0" lvl="3" indent="0" algn="r">
              <a:spcBef>
                <a:spcPts val="0"/>
              </a:spcBef>
              <a:buNone/>
              <a:defRPr sz="1100" b="0">
                <a:solidFill>
                  <a:schemeClr val="dk1"/>
                </a:solidFill>
                <a:latin typeface="Arial"/>
                <a:ea typeface="Arial"/>
                <a:cs typeface="Arial"/>
                <a:sym typeface="Arial"/>
              </a:defRPr>
            </a:lvl4pPr>
            <a:lvl5pPr marL="0" lvl="4" indent="0" algn="r">
              <a:spcBef>
                <a:spcPts val="0"/>
              </a:spcBef>
              <a:buNone/>
              <a:defRPr sz="1100" b="0">
                <a:solidFill>
                  <a:schemeClr val="dk1"/>
                </a:solidFill>
                <a:latin typeface="Arial"/>
                <a:ea typeface="Arial"/>
                <a:cs typeface="Arial"/>
                <a:sym typeface="Arial"/>
              </a:defRPr>
            </a:lvl5pPr>
            <a:lvl6pPr marL="0" lvl="5" indent="0" algn="r">
              <a:spcBef>
                <a:spcPts val="0"/>
              </a:spcBef>
              <a:buNone/>
              <a:defRPr sz="1100" b="0">
                <a:solidFill>
                  <a:schemeClr val="dk1"/>
                </a:solidFill>
                <a:latin typeface="Arial"/>
                <a:ea typeface="Arial"/>
                <a:cs typeface="Arial"/>
                <a:sym typeface="Arial"/>
              </a:defRPr>
            </a:lvl6pPr>
            <a:lvl7pPr marL="0" lvl="6" indent="0" algn="r">
              <a:spcBef>
                <a:spcPts val="0"/>
              </a:spcBef>
              <a:buNone/>
              <a:defRPr sz="1100" b="0">
                <a:solidFill>
                  <a:schemeClr val="dk1"/>
                </a:solidFill>
                <a:latin typeface="Arial"/>
                <a:ea typeface="Arial"/>
                <a:cs typeface="Arial"/>
                <a:sym typeface="Arial"/>
              </a:defRPr>
            </a:lvl7pPr>
            <a:lvl8pPr marL="0" lvl="7" indent="0" algn="r">
              <a:spcBef>
                <a:spcPts val="0"/>
              </a:spcBef>
              <a:buNone/>
              <a:defRPr sz="1100" b="0">
                <a:solidFill>
                  <a:schemeClr val="dk1"/>
                </a:solidFill>
                <a:latin typeface="Arial"/>
                <a:ea typeface="Arial"/>
                <a:cs typeface="Arial"/>
                <a:sym typeface="Arial"/>
              </a:defRPr>
            </a:lvl8pPr>
            <a:lvl9pPr marL="0" lvl="8" indent="0" algn="r">
              <a:spcBef>
                <a:spcPts val="0"/>
              </a:spcBef>
              <a:buNone/>
              <a:defRPr sz="11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
        <p:nvSpPr>
          <p:cNvPr id="330" name="Google Shape;330;g229c5ba4381_2_95"/>
          <p:cNvSpPr/>
          <p:nvPr/>
        </p:nvSpPr>
        <p:spPr>
          <a:xfrm>
            <a:off x="-1700213" y="921571"/>
            <a:ext cx="1500188" cy="1121542"/>
          </a:xfrm>
          <a:prstGeom prst="rect">
            <a:avLst/>
          </a:prstGeom>
          <a:solidFill>
            <a:srgbClr val="0F6C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2</a:t>
            </a:r>
            <a:endParaRPr/>
          </a:p>
        </p:txBody>
      </p:sp>
      <p:sp>
        <p:nvSpPr>
          <p:cNvPr id="331" name="Google Shape;331;g229c5ba4381_2_95"/>
          <p:cNvSpPr/>
          <p:nvPr/>
        </p:nvSpPr>
        <p:spPr>
          <a:xfrm>
            <a:off x="-1714500" y="2307458"/>
            <a:ext cx="1500188" cy="1121542"/>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1</a:t>
            </a:r>
            <a:endParaRPr/>
          </a:p>
        </p:txBody>
      </p:sp>
      <p:sp>
        <p:nvSpPr>
          <p:cNvPr id="332" name="Google Shape;332;g229c5ba4381_2_95"/>
          <p:cNvSpPr/>
          <p:nvPr/>
        </p:nvSpPr>
        <p:spPr>
          <a:xfrm>
            <a:off x="-1700213" y="3821933"/>
            <a:ext cx="1500188" cy="1121542"/>
          </a:xfrm>
          <a:prstGeom prst="rect">
            <a:avLst/>
          </a:prstGeom>
          <a:solidFill>
            <a:srgbClr val="DCE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3</a:t>
            </a:r>
            <a:endParaRPr/>
          </a:p>
        </p:txBody>
      </p:sp>
      <p:sp>
        <p:nvSpPr>
          <p:cNvPr id="333" name="Google Shape;333;g229c5ba4381_2_95"/>
          <p:cNvSpPr/>
          <p:nvPr/>
        </p:nvSpPr>
        <p:spPr>
          <a:xfrm>
            <a:off x="-1700213" y="5268839"/>
            <a:ext cx="1500188" cy="1121542"/>
          </a:xfrm>
          <a:prstGeom prst="rect">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4</a:t>
            </a:r>
            <a:endParaRPr/>
          </a:p>
        </p:txBody>
      </p:sp>
      <p:graphicFrame>
        <p:nvGraphicFramePr>
          <p:cNvPr id="334" name="Google Shape;334;g229c5ba4381_2_95"/>
          <p:cNvGraphicFramePr/>
          <p:nvPr/>
        </p:nvGraphicFramePr>
        <p:xfrm>
          <a:off x="160256" y="6417190"/>
          <a:ext cx="3000000" cy="3000000"/>
        </p:xfrm>
        <a:graphic>
          <a:graphicData uri="http://schemas.openxmlformats.org/drawingml/2006/table">
            <a:tbl>
              <a:tblPr firstRow="1" bandRow="1">
                <a:noFill/>
                <a:tableStyleId>{26FC53CC-B1F4-46AE-AAFE-A203FFBFE00A}</a:tableStyleId>
              </a:tblPr>
              <a:tblGrid>
                <a:gridCol w="2582950">
                  <a:extLst>
                    <a:ext uri="{9D8B030D-6E8A-4147-A177-3AD203B41FA5}">
                      <a16:colId xmlns:a16="http://schemas.microsoft.com/office/drawing/2014/main" val="20000"/>
                    </a:ext>
                  </a:extLst>
                </a:gridCol>
                <a:gridCol w="3138975">
                  <a:extLst>
                    <a:ext uri="{9D8B030D-6E8A-4147-A177-3AD203B41FA5}">
                      <a16:colId xmlns:a16="http://schemas.microsoft.com/office/drawing/2014/main" val="20001"/>
                    </a:ext>
                  </a:extLst>
                </a:gridCol>
                <a:gridCol w="3098050">
                  <a:extLst>
                    <a:ext uri="{9D8B030D-6E8A-4147-A177-3AD203B41FA5}">
                      <a16:colId xmlns:a16="http://schemas.microsoft.com/office/drawing/2014/main" val="20002"/>
                    </a:ext>
                  </a:extLst>
                </a:gridCol>
                <a:gridCol w="2599000">
                  <a:extLst>
                    <a:ext uri="{9D8B030D-6E8A-4147-A177-3AD203B41FA5}">
                      <a16:colId xmlns:a16="http://schemas.microsoft.com/office/drawing/2014/main" val="20003"/>
                    </a:ext>
                  </a:extLst>
                </a:gridCol>
              </a:tblGrid>
              <a:tr h="396000">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Introduction and Background</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Model Development and Implementation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Results and Performance Evaluation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3F3"/>
                    </a:solidFill>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Cloud Services and Functions</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35" name="Google Shape;335;g229c5ba4381_2_95"/>
          <p:cNvSpPr/>
          <p:nvPr/>
        </p:nvSpPr>
        <p:spPr>
          <a:xfrm>
            <a:off x="44692" y="6491172"/>
            <a:ext cx="756138" cy="263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dk1"/>
              </a:solidFill>
              <a:latin typeface="Arial"/>
              <a:ea typeface="Arial"/>
              <a:cs typeface="Arial"/>
              <a:sym typeface="Arial"/>
            </a:endParaRPr>
          </a:p>
        </p:txBody>
      </p:sp>
      <p:sp>
        <p:nvSpPr>
          <p:cNvPr id="336" name="Google Shape;336;g229c5ba4381_2_95"/>
          <p:cNvSpPr txBox="1">
            <a:spLocks noGrp="1"/>
          </p:cNvSpPr>
          <p:nvPr>
            <p:ph type="title"/>
          </p:nvPr>
        </p:nvSpPr>
        <p:spPr>
          <a:xfrm>
            <a:off x="160256" y="122110"/>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000"/>
              <a:buFont typeface="Arial"/>
              <a:buNone/>
              <a:defRPr sz="2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7" name="Google Shape;337;g229c5ba4381_2_95"/>
          <p:cNvSpPr/>
          <p:nvPr/>
        </p:nvSpPr>
        <p:spPr>
          <a:xfrm>
            <a:off x="0" y="-4764"/>
            <a:ext cx="12182298" cy="976362"/>
          </a:xfrm>
          <a:prstGeom prst="rect">
            <a:avLst/>
          </a:prstGeom>
          <a:gradFill>
            <a:gsLst>
              <a:gs pos="0">
                <a:srgbClr val="F5F7FC"/>
              </a:gs>
              <a:gs pos="32000">
                <a:srgbClr val="0F6CB8"/>
              </a:gs>
              <a:gs pos="80000">
                <a:srgbClr val="A9BEE4">
                  <a:alpha val="73725"/>
                </a:srgbClr>
              </a:gs>
              <a:gs pos="100000">
                <a:srgbClr val="A9BEE4">
                  <a:alpha val="73725"/>
                </a:srgbClr>
              </a:gs>
            </a:gsLst>
            <a:lin ang="360000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evise The Strategy">
  <p:cSld name="Devise The Strategy">
    <p:spTree>
      <p:nvGrpSpPr>
        <p:cNvPr id="1" name="Shape 36"/>
        <p:cNvGrpSpPr/>
        <p:nvPr/>
      </p:nvGrpSpPr>
      <p:grpSpPr>
        <a:xfrm>
          <a:off x="0" y="0"/>
          <a:ext cx="0" cy="0"/>
          <a:chOff x="0" y="0"/>
          <a:chExt cx="0" cy="0"/>
        </a:xfrm>
      </p:grpSpPr>
      <p:pic>
        <p:nvPicPr>
          <p:cNvPr id="37" name="Google Shape;37;p32" descr="Wind, Hydro, Solar and Hybrid Power | GE Renewable Energy"/>
          <p:cNvPicPr preferRelativeResize="0"/>
          <p:nvPr/>
        </p:nvPicPr>
        <p:blipFill rotWithShape="1">
          <a:blip r:embed="rId2">
            <a:alphaModFix/>
          </a:blip>
          <a:srcRect r="5780" b="28733"/>
          <a:stretch/>
        </p:blipFill>
        <p:spPr>
          <a:xfrm>
            <a:off x="0" y="-1"/>
            <a:ext cx="12191647" cy="976363"/>
          </a:xfrm>
          <a:prstGeom prst="rect">
            <a:avLst/>
          </a:prstGeom>
          <a:noFill/>
          <a:ln>
            <a:noFill/>
          </a:ln>
        </p:spPr>
      </p:pic>
      <p:sp>
        <p:nvSpPr>
          <p:cNvPr id="38" name="Google Shape;38;p32"/>
          <p:cNvSpPr/>
          <p:nvPr/>
        </p:nvSpPr>
        <p:spPr>
          <a:xfrm>
            <a:off x="0" y="-4764"/>
            <a:ext cx="12182298" cy="976362"/>
          </a:xfrm>
          <a:prstGeom prst="rect">
            <a:avLst/>
          </a:prstGeom>
          <a:gradFill>
            <a:gsLst>
              <a:gs pos="0">
                <a:srgbClr val="F5F7FC"/>
              </a:gs>
              <a:gs pos="32000">
                <a:srgbClr val="0F6CB8"/>
              </a:gs>
              <a:gs pos="80000">
                <a:srgbClr val="A9BEE4">
                  <a:alpha val="73725"/>
                </a:srgbClr>
              </a:gs>
              <a:gs pos="100000">
                <a:srgbClr val="A9BEE4">
                  <a:alpha val="73725"/>
                </a:srgbClr>
              </a:gs>
            </a:gsLst>
            <a:lin ang="360000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 name="Google Shape;39;p32"/>
          <p:cNvSpPr txBox="1">
            <a:spLocks noGrp="1"/>
          </p:cNvSpPr>
          <p:nvPr>
            <p:ph type="title"/>
          </p:nvPr>
        </p:nvSpPr>
        <p:spPr>
          <a:xfrm>
            <a:off x="160256" y="122110"/>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000"/>
              <a:buFont typeface="Arial"/>
              <a:buNone/>
              <a:defRPr sz="2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32"/>
          <p:cNvSpPr txBox="1">
            <a:spLocks noGrp="1"/>
          </p:cNvSpPr>
          <p:nvPr>
            <p:ph type="body" idx="1"/>
          </p:nvPr>
        </p:nvSpPr>
        <p:spPr>
          <a:xfrm>
            <a:off x="160256" y="674009"/>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i="1">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1" name="Google Shape;41;p32"/>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cxnSp>
        <p:nvCxnSpPr>
          <p:cNvPr id="42" name="Google Shape;42;p32"/>
          <p:cNvCxnSpPr/>
          <p:nvPr/>
        </p:nvCxnSpPr>
        <p:spPr>
          <a:xfrm>
            <a:off x="-9702" y="976362"/>
            <a:ext cx="12201702" cy="0"/>
          </a:xfrm>
          <a:prstGeom prst="straightConnector1">
            <a:avLst/>
          </a:prstGeom>
          <a:noFill/>
          <a:ln w="28575" cap="flat" cmpd="sng">
            <a:solidFill>
              <a:srgbClr val="003A7D"/>
            </a:solidFill>
            <a:prstDash val="solid"/>
            <a:miter lim="800000"/>
            <a:headEnd type="none" w="sm" len="sm"/>
            <a:tailEnd type="none" w="sm" len="sm"/>
          </a:ln>
        </p:spPr>
      </p:cxnSp>
      <p:sp>
        <p:nvSpPr>
          <p:cNvPr id="43" name="Google Shape;43;p32"/>
          <p:cNvSpPr txBox="1">
            <a:spLocks noGrp="1"/>
          </p:cNvSpPr>
          <p:nvPr>
            <p:ph type="body" idx="2"/>
          </p:nvPr>
        </p:nvSpPr>
        <p:spPr>
          <a:xfrm>
            <a:off x="133527" y="6065970"/>
            <a:ext cx="11924946" cy="19559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900"/>
              <a:buNone/>
              <a:defRPr sz="9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2"/>
          <p:cNvSpPr txBox="1">
            <a:spLocks noGrp="1"/>
          </p:cNvSpPr>
          <p:nvPr>
            <p:ph type="sldNum" idx="12"/>
          </p:nvPr>
        </p:nvSpPr>
        <p:spPr>
          <a:xfrm>
            <a:off x="11839575" y="6459615"/>
            <a:ext cx="342901" cy="311150"/>
          </a:xfrm>
          <a:prstGeom prst="rect">
            <a:avLst/>
          </a:prstGeom>
          <a:noFill/>
          <a:ln>
            <a:noFill/>
          </a:ln>
        </p:spPr>
        <p:txBody>
          <a:bodyPr spcFirstLastPara="1" wrap="square" lIns="72000" tIns="72000" rIns="72000" bIns="72000" anchor="ctr" anchorCtr="0">
            <a:noAutofit/>
          </a:bodyPr>
          <a:lstStyle>
            <a:lvl1pPr marL="0" lvl="0" indent="0" algn="r">
              <a:spcBef>
                <a:spcPts val="0"/>
              </a:spcBef>
              <a:buNone/>
              <a:defRPr sz="1100" b="0">
                <a:solidFill>
                  <a:schemeClr val="dk1"/>
                </a:solidFill>
                <a:latin typeface="Arial"/>
                <a:ea typeface="Arial"/>
                <a:cs typeface="Arial"/>
                <a:sym typeface="Arial"/>
              </a:defRPr>
            </a:lvl1pPr>
            <a:lvl2pPr marL="0" lvl="1" indent="0" algn="r">
              <a:spcBef>
                <a:spcPts val="0"/>
              </a:spcBef>
              <a:buNone/>
              <a:defRPr sz="1100" b="0">
                <a:solidFill>
                  <a:schemeClr val="dk1"/>
                </a:solidFill>
                <a:latin typeface="Arial"/>
                <a:ea typeface="Arial"/>
                <a:cs typeface="Arial"/>
                <a:sym typeface="Arial"/>
              </a:defRPr>
            </a:lvl2pPr>
            <a:lvl3pPr marL="0" lvl="2" indent="0" algn="r">
              <a:spcBef>
                <a:spcPts val="0"/>
              </a:spcBef>
              <a:buNone/>
              <a:defRPr sz="1100" b="0">
                <a:solidFill>
                  <a:schemeClr val="dk1"/>
                </a:solidFill>
                <a:latin typeface="Arial"/>
                <a:ea typeface="Arial"/>
                <a:cs typeface="Arial"/>
                <a:sym typeface="Arial"/>
              </a:defRPr>
            </a:lvl3pPr>
            <a:lvl4pPr marL="0" lvl="3" indent="0" algn="r">
              <a:spcBef>
                <a:spcPts val="0"/>
              </a:spcBef>
              <a:buNone/>
              <a:defRPr sz="1100" b="0">
                <a:solidFill>
                  <a:schemeClr val="dk1"/>
                </a:solidFill>
                <a:latin typeface="Arial"/>
                <a:ea typeface="Arial"/>
                <a:cs typeface="Arial"/>
                <a:sym typeface="Arial"/>
              </a:defRPr>
            </a:lvl4pPr>
            <a:lvl5pPr marL="0" lvl="4" indent="0" algn="r">
              <a:spcBef>
                <a:spcPts val="0"/>
              </a:spcBef>
              <a:buNone/>
              <a:defRPr sz="1100" b="0">
                <a:solidFill>
                  <a:schemeClr val="dk1"/>
                </a:solidFill>
                <a:latin typeface="Arial"/>
                <a:ea typeface="Arial"/>
                <a:cs typeface="Arial"/>
                <a:sym typeface="Arial"/>
              </a:defRPr>
            </a:lvl5pPr>
            <a:lvl6pPr marL="0" lvl="5" indent="0" algn="r">
              <a:spcBef>
                <a:spcPts val="0"/>
              </a:spcBef>
              <a:buNone/>
              <a:defRPr sz="1100" b="0">
                <a:solidFill>
                  <a:schemeClr val="dk1"/>
                </a:solidFill>
                <a:latin typeface="Arial"/>
                <a:ea typeface="Arial"/>
                <a:cs typeface="Arial"/>
                <a:sym typeface="Arial"/>
              </a:defRPr>
            </a:lvl6pPr>
            <a:lvl7pPr marL="0" lvl="6" indent="0" algn="r">
              <a:spcBef>
                <a:spcPts val="0"/>
              </a:spcBef>
              <a:buNone/>
              <a:defRPr sz="1100" b="0">
                <a:solidFill>
                  <a:schemeClr val="dk1"/>
                </a:solidFill>
                <a:latin typeface="Arial"/>
                <a:ea typeface="Arial"/>
                <a:cs typeface="Arial"/>
                <a:sym typeface="Arial"/>
              </a:defRPr>
            </a:lvl7pPr>
            <a:lvl8pPr marL="0" lvl="7" indent="0" algn="r">
              <a:spcBef>
                <a:spcPts val="0"/>
              </a:spcBef>
              <a:buNone/>
              <a:defRPr sz="1100" b="0">
                <a:solidFill>
                  <a:schemeClr val="dk1"/>
                </a:solidFill>
                <a:latin typeface="Arial"/>
                <a:ea typeface="Arial"/>
                <a:cs typeface="Arial"/>
                <a:sym typeface="Arial"/>
              </a:defRPr>
            </a:lvl8pPr>
            <a:lvl9pPr marL="0" lvl="8" indent="0" algn="r">
              <a:spcBef>
                <a:spcPts val="0"/>
              </a:spcBef>
              <a:buNone/>
              <a:defRPr sz="11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
        <p:nvSpPr>
          <p:cNvPr id="45" name="Google Shape;45;p32"/>
          <p:cNvSpPr/>
          <p:nvPr/>
        </p:nvSpPr>
        <p:spPr>
          <a:xfrm>
            <a:off x="-1700213" y="921571"/>
            <a:ext cx="1500188" cy="1121542"/>
          </a:xfrm>
          <a:prstGeom prst="rect">
            <a:avLst/>
          </a:prstGeom>
          <a:solidFill>
            <a:srgbClr val="0F6C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2</a:t>
            </a:r>
            <a:endParaRPr/>
          </a:p>
        </p:txBody>
      </p:sp>
      <p:sp>
        <p:nvSpPr>
          <p:cNvPr id="46" name="Google Shape;46;p32"/>
          <p:cNvSpPr/>
          <p:nvPr/>
        </p:nvSpPr>
        <p:spPr>
          <a:xfrm>
            <a:off x="-1714500" y="2307458"/>
            <a:ext cx="1500188" cy="1121542"/>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1</a:t>
            </a:r>
            <a:endParaRPr/>
          </a:p>
        </p:txBody>
      </p:sp>
      <p:sp>
        <p:nvSpPr>
          <p:cNvPr id="47" name="Google Shape;47;p32"/>
          <p:cNvSpPr/>
          <p:nvPr/>
        </p:nvSpPr>
        <p:spPr>
          <a:xfrm>
            <a:off x="-1700213" y="3821933"/>
            <a:ext cx="1500188" cy="1121542"/>
          </a:xfrm>
          <a:prstGeom prst="rect">
            <a:avLst/>
          </a:prstGeom>
          <a:solidFill>
            <a:srgbClr val="DCE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3</a:t>
            </a:r>
            <a:endParaRPr/>
          </a:p>
        </p:txBody>
      </p:sp>
      <p:sp>
        <p:nvSpPr>
          <p:cNvPr id="48" name="Google Shape;48;p32"/>
          <p:cNvSpPr/>
          <p:nvPr/>
        </p:nvSpPr>
        <p:spPr>
          <a:xfrm>
            <a:off x="-1700213" y="5268839"/>
            <a:ext cx="1500188" cy="1121542"/>
          </a:xfrm>
          <a:prstGeom prst="rect">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4</a:t>
            </a:r>
            <a:endParaRPr/>
          </a:p>
        </p:txBody>
      </p:sp>
      <p:graphicFrame>
        <p:nvGraphicFramePr>
          <p:cNvPr id="49" name="Google Shape;49;p32"/>
          <p:cNvGraphicFramePr/>
          <p:nvPr/>
        </p:nvGraphicFramePr>
        <p:xfrm>
          <a:off x="864524" y="6417190"/>
          <a:ext cx="3000000" cy="3000000"/>
        </p:xfrm>
        <a:graphic>
          <a:graphicData uri="http://schemas.openxmlformats.org/drawingml/2006/table">
            <a:tbl>
              <a:tblPr firstRow="1" bandRow="1">
                <a:noFill/>
                <a:tableStyleId>{26FC53CC-B1F4-46AE-AAFE-A203FFBFE00A}</a:tableStyleId>
              </a:tblPr>
              <a:tblGrid>
                <a:gridCol w="2678675">
                  <a:extLst>
                    <a:ext uri="{9D8B030D-6E8A-4147-A177-3AD203B41FA5}">
                      <a16:colId xmlns:a16="http://schemas.microsoft.com/office/drawing/2014/main" val="20000"/>
                    </a:ext>
                  </a:extLst>
                </a:gridCol>
                <a:gridCol w="2678675">
                  <a:extLst>
                    <a:ext uri="{9D8B030D-6E8A-4147-A177-3AD203B41FA5}">
                      <a16:colId xmlns:a16="http://schemas.microsoft.com/office/drawing/2014/main" val="20001"/>
                    </a:ext>
                  </a:extLst>
                </a:gridCol>
                <a:gridCol w="2678675">
                  <a:extLst>
                    <a:ext uri="{9D8B030D-6E8A-4147-A177-3AD203B41FA5}">
                      <a16:colId xmlns:a16="http://schemas.microsoft.com/office/drawing/2014/main" val="20002"/>
                    </a:ext>
                  </a:extLst>
                </a:gridCol>
                <a:gridCol w="2678675">
                  <a:extLst>
                    <a:ext uri="{9D8B030D-6E8A-4147-A177-3AD203B41FA5}">
                      <a16:colId xmlns:a16="http://schemas.microsoft.com/office/drawing/2014/main" val="20003"/>
                    </a:ext>
                  </a:extLst>
                </a:gridCol>
              </a:tblGrid>
              <a:tr h="396000">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Define The Problem</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Devise The Strategy</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3F3"/>
                    </a:solidFill>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Assess Implementation</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Evaluate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50" name="Google Shape;50;p32" descr="GE Logo and symbol, meaning, history, PNG, brand"/>
          <p:cNvPicPr preferRelativeResize="0"/>
          <p:nvPr/>
        </p:nvPicPr>
        <p:blipFill rotWithShape="1">
          <a:blip r:embed="rId3">
            <a:alphaModFix/>
          </a:blip>
          <a:srcRect/>
          <a:stretch/>
        </p:blipFill>
        <p:spPr>
          <a:xfrm>
            <a:off x="11015098" y="211765"/>
            <a:ext cx="1172295" cy="659416"/>
          </a:xfrm>
          <a:prstGeom prst="rect">
            <a:avLst/>
          </a:prstGeom>
          <a:noFill/>
          <a:ln>
            <a:noFill/>
          </a:ln>
        </p:spPr>
      </p:pic>
      <p:sp>
        <p:nvSpPr>
          <p:cNvPr id="51" name="Google Shape;51;p32"/>
          <p:cNvSpPr/>
          <p:nvPr/>
        </p:nvSpPr>
        <p:spPr>
          <a:xfrm>
            <a:off x="44692" y="6491172"/>
            <a:ext cx="756138" cy="263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100">
                <a:solidFill>
                  <a:schemeClr val="dk1"/>
                </a:solidFill>
                <a:latin typeface="Arial"/>
                <a:ea typeface="Arial"/>
                <a:cs typeface="Arial"/>
                <a:sym typeface="Arial"/>
              </a:rPr>
              <a:t>Group 8</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Define the problem">
  <p:cSld name="3_Define the problem">
    <p:spTree>
      <p:nvGrpSpPr>
        <p:cNvPr id="1" name="Shape 338"/>
        <p:cNvGrpSpPr/>
        <p:nvPr/>
      </p:nvGrpSpPr>
      <p:grpSpPr>
        <a:xfrm>
          <a:off x="0" y="0"/>
          <a:ext cx="0" cy="0"/>
          <a:chOff x="0" y="0"/>
          <a:chExt cx="0" cy="0"/>
        </a:xfrm>
      </p:grpSpPr>
      <p:sp>
        <p:nvSpPr>
          <p:cNvPr id="339" name="Google Shape;339;g229c5ba4381_2_109"/>
          <p:cNvSpPr txBox="1">
            <a:spLocks noGrp="1"/>
          </p:cNvSpPr>
          <p:nvPr>
            <p:ph type="body" idx="1"/>
          </p:nvPr>
        </p:nvSpPr>
        <p:spPr>
          <a:xfrm>
            <a:off x="160256" y="674009"/>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i="1">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40" name="Google Shape;340;g229c5ba4381_2_109"/>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cxnSp>
        <p:nvCxnSpPr>
          <p:cNvPr id="341" name="Google Shape;341;g229c5ba4381_2_109"/>
          <p:cNvCxnSpPr/>
          <p:nvPr/>
        </p:nvCxnSpPr>
        <p:spPr>
          <a:xfrm>
            <a:off x="-9702" y="976362"/>
            <a:ext cx="12201702" cy="0"/>
          </a:xfrm>
          <a:prstGeom prst="straightConnector1">
            <a:avLst/>
          </a:prstGeom>
          <a:noFill/>
          <a:ln w="28575" cap="flat" cmpd="sng">
            <a:solidFill>
              <a:srgbClr val="003A7D"/>
            </a:solidFill>
            <a:prstDash val="solid"/>
            <a:miter lim="800000"/>
            <a:headEnd type="none" w="sm" len="sm"/>
            <a:tailEnd type="none" w="sm" len="sm"/>
          </a:ln>
        </p:spPr>
      </p:cxnSp>
      <p:sp>
        <p:nvSpPr>
          <p:cNvPr id="342" name="Google Shape;342;g229c5ba4381_2_109"/>
          <p:cNvSpPr txBox="1">
            <a:spLocks noGrp="1"/>
          </p:cNvSpPr>
          <p:nvPr>
            <p:ph type="body" idx="2"/>
          </p:nvPr>
        </p:nvSpPr>
        <p:spPr>
          <a:xfrm>
            <a:off x="133527" y="6065970"/>
            <a:ext cx="11924946" cy="19559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900"/>
              <a:buNone/>
              <a:defRPr sz="9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3" name="Google Shape;343;g229c5ba4381_2_109"/>
          <p:cNvSpPr txBox="1">
            <a:spLocks noGrp="1"/>
          </p:cNvSpPr>
          <p:nvPr>
            <p:ph type="sldNum" idx="12"/>
          </p:nvPr>
        </p:nvSpPr>
        <p:spPr>
          <a:xfrm>
            <a:off x="11839575" y="6459615"/>
            <a:ext cx="342901" cy="311150"/>
          </a:xfrm>
          <a:prstGeom prst="rect">
            <a:avLst/>
          </a:prstGeom>
          <a:noFill/>
          <a:ln>
            <a:noFill/>
          </a:ln>
        </p:spPr>
        <p:txBody>
          <a:bodyPr spcFirstLastPara="1" wrap="square" lIns="72000" tIns="72000" rIns="72000" bIns="72000" anchor="ctr" anchorCtr="0">
            <a:noAutofit/>
          </a:bodyPr>
          <a:lstStyle>
            <a:lvl1pPr marL="0" lvl="0" indent="0" algn="r">
              <a:spcBef>
                <a:spcPts val="0"/>
              </a:spcBef>
              <a:buNone/>
              <a:defRPr sz="1100" b="0">
                <a:solidFill>
                  <a:schemeClr val="dk1"/>
                </a:solidFill>
                <a:latin typeface="Arial"/>
                <a:ea typeface="Arial"/>
                <a:cs typeface="Arial"/>
                <a:sym typeface="Arial"/>
              </a:defRPr>
            </a:lvl1pPr>
            <a:lvl2pPr marL="0" lvl="1" indent="0" algn="r">
              <a:spcBef>
                <a:spcPts val="0"/>
              </a:spcBef>
              <a:buNone/>
              <a:defRPr sz="1100" b="0">
                <a:solidFill>
                  <a:schemeClr val="dk1"/>
                </a:solidFill>
                <a:latin typeface="Arial"/>
                <a:ea typeface="Arial"/>
                <a:cs typeface="Arial"/>
                <a:sym typeface="Arial"/>
              </a:defRPr>
            </a:lvl2pPr>
            <a:lvl3pPr marL="0" lvl="2" indent="0" algn="r">
              <a:spcBef>
                <a:spcPts val="0"/>
              </a:spcBef>
              <a:buNone/>
              <a:defRPr sz="1100" b="0">
                <a:solidFill>
                  <a:schemeClr val="dk1"/>
                </a:solidFill>
                <a:latin typeface="Arial"/>
                <a:ea typeface="Arial"/>
                <a:cs typeface="Arial"/>
                <a:sym typeface="Arial"/>
              </a:defRPr>
            </a:lvl3pPr>
            <a:lvl4pPr marL="0" lvl="3" indent="0" algn="r">
              <a:spcBef>
                <a:spcPts val="0"/>
              </a:spcBef>
              <a:buNone/>
              <a:defRPr sz="1100" b="0">
                <a:solidFill>
                  <a:schemeClr val="dk1"/>
                </a:solidFill>
                <a:latin typeface="Arial"/>
                <a:ea typeface="Arial"/>
                <a:cs typeface="Arial"/>
                <a:sym typeface="Arial"/>
              </a:defRPr>
            </a:lvl4pPr>
            <a:lvl5pPr marL="0" lvl="4" indent="0" algn="r">
              <a:spcBef>
                <a:spcPts val="0"/>
              </a:spcBef>
              <a:buNone/>
              <a:defRPr sz="1100" b="0">
                <a:solidFill>
                  <a:schemeClr val="dk1"/>
                </a:solidFill>
                <a:latin typeface="Arial"/>
                <a:ea typeface="Arial"/>
                <a:cs typeface="Arial"/>
                <a:sym typeface="Arial"/>
              </a:defRPr>
            </a:lvl5pPr>
            <a:lvl6pPr marL="0" lvl="5" indent="0" algn="r">
              <a:spcBef>
                <a:spcPts val="0"/>
              </a:spcBef>
              <a:buNone/>
              <a:defRPr sz="1100" b="0">
                <a:solidFill>
                  <a:schemeClr val="dk1"/>
                </a:solidFill>
                <a:latin typeface="Arial"/>
                <a:ea typeface="Arial"/>
                <a:cs typeface="Arial"/>
                <a:sym typeface="Arial"/>
              </a:defRPr>
            </a:lvl6pPr>
            <a:lvl7pPr marL="0" lvl="6" indent="0" algn="r">
              <a:spcBef>
                <a:spcPts val="0"/>
              </a:spcBef>
              <a:buNone/>
              <a:defRPr sz="1100" b="0">
                <a:solidFill>
                  <a:schemeClr val="dk1"/>
                </a:solidFill>
                <a:latin typeface="Arial"/>
                <a:ea typeface="Arial"/>
                <a:cs typeface="Arial"/>
                <a:sym typeface="Arial"/>
              </a:defRPr>
            </a:lvl7pPr>
            <a:lvl8pPr marL="0" lvl="7" indent="0" algn="r">
              <a:spcBef>
                <a:spcPts val="0"/>
              </a:spcBef>
              <a:buNone/>
              <a:defRPr sz="1100" b="0">
                <a:solidFill>
                  <a:schemeClr val="dk1"/>
                </a:solidFill>
                <a:latin typeface="Arial"/>
                <a:ea typeface="Arial"/>
                <a:cs typeface="Arial"/>
                <a:sym typeface="Arial"/>
              </a:defRPr>
            </a:lvl8pPr>
            <a:lvl9pPr marL="0" lvl="8" indent="0" algn="r">
              <a:spcBef>
                <a:spcPts val="0"/>
              </a:spcBef>
              <a:buNone/>
              <a:defRPr sz="11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
        <p:nvSpPr>
          <p:cNvPr id="344" name="Google Shape;344;g229c5ba4381_2_109"/>
          <p:cNvSpPr/>
          <p:nvPr/>
        </p:nvSpPr>
        <p:spPr>
          <a:xfrm>
            <a:off x="-1700213" y="921571"/>
            <a:ext cx="1500188" cy="1121542"/>
          </a:xfrm>
          <a:prstGeom prst="rect">
            <a:avLst/>
          </a:prstGeom>
          <a:solidFill>
            <a:srgbClr val="0F6C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2</a:t>
            </a:r>
            <a:endParaRPr/>
          </a:p>
        </p:txBody>
      </p:sp>
      <p:sp>
        <p:nvSpPr>
          <p:cNvPr id="345" name="Google Shape;345;g229c5ba4381_2_109"/>
          <p:cNvSpPr/>
          <p:nvPr/>
        </p:nvSpPr>
        <p:spPr>
          <a:xfrm>
            <a:off x="-1714500" y="2307458"/>
            <a:ext cx="1500188" cy="1121542"/>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1</a:t>
            </a:r>
            <a:endParaRPr/>
          </a:p>
        </p:txBody>
      </p:sp>
      <p:sp>
        <p:nvSpPr>
          <p:cNvPr id="346" name="Google Shape;346;g229c5ba4381_2_109"/>
          <p:cNvSpPr/>
          <p:nvPr/>
        </p:nvSpPr>
        <p:spPr>
          <a:xfrm>
            <a:off x="-1700213" y="3821933"/>
            <a:ext cx="1500188" cy="1121542"/>
          </a:xfrm>
          <a:prstGeom prst="rect">
            <a:avLst/>
          </a:prstGeom>
          <a:solidFill>
            <a:srgbClr val="DCE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3</a:t>
            </a:r>
            <a:endParaRPr/>
          </a:p>
        </p:txBody>
      </p:sp>
      <p:sp>
        <p:nvSpPr>
          <p:cNvPr id="347" name="Google Shape;347;g229c5ba4381_2_109"/>
          <p:cNvSpPr/>
          <p:nvPr/>
        </p:nvSpPr>
        <p:spPr>
          <a:xfrm>
            <a:off x="-1700213" y="5268839"/>
            <a:ext cx="1500188" cy="1121542"/>
          </a:xfrm>
          <a:prstGeom prst="rect">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4</a:t>
            </a:r>
            <a:endParaRPr/>
          </a:p>
        </p:txBody>
      </p:sp>
      <p:graphicFrame>
        <p:nvGraphicFramePr>
          <p:cNvPr id="348" name="Google Shape;348;g229c5ba4381_2_109"/>
          <p:cNvGraphicFramePr/>
          <p:nvPr/>
        </p:nvGraphicFramePr>
        <p:xfrm>
          <a:off x="160256" y="6417190"/>
          <a:ext cx="3000000" cy="3000000"/>
        </p:xfrm>
        <a:graphic>
          <a:graphicData uri="http://schemas.openxmlformats.org/drawingml/2006/table">
            <a:tbl>
              <a:tblPr firstRow="1" bandRow="1">
                <a:noFill/>
                <a:tableStyleId>{26FC53CC-B1F4-46AE-AAFE-A203FFBFE00A}</a:tableStyleId>
              </a:tblPr>
              <a:tblGrid>
                <a:gridCol w="2582950">
                  <a:extLst>
                    <a:ext uri="{9D8B030D-6E8A-4147-A177-3AD203B41FA5}">
                      <a16:colId xmlns:a16="http://schemas.microsoft.com/office/drawing/2014/main" val="20000"/>
                    </a:ext>
                  </a:extLst>
                </a:gridCol>
                <a:gridCol w="3138975">
                  <a:extLst>
                    <a:ext uri="{9D8B030D-6E8A-4147-A177-3AD203B41FA5}">
                      <a16:colId xmlns:a16="http://schemas.microsoft.com/office/drawing/2014/main" val="20001"/>
                    </a:ext>
                  </a:extLst>
                </a:gridCol>
                <a:gridCol w="3098050">
                  <a:extLst>
                    <a:ext uri="{9D8B030D-6E8A-4147-A177-3AD203B41FA5}">
                      <a16:colId xmlns:a16="http://schemas.microsoft.com/office/drawing/2014/main" val="20002"/>
                    </a:ext>
                  </a:extLst>
                </a:gridCol>
                <a:gridCol w="2599000">
                  <a:extLst>
                    <a:ext uri="{9D8B030D-6E8A-4147-A177-3AD203B41FA5}">
                      <a16:colId xmlns:a16="http://schemas.microsoft.com/office/drawing/2014/main" val="20003"/>
                    </a:ext>
                  </a:extLst>
                </a:gridCol>
              </a:tblGrid>
              <a:tr h="396000">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Introduction and Background</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Model Development and Implementation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Results and Performance Evaluation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Cloud Services and Functions</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3F3"/>
                    </a:solidFill>
                  </a:tcPr>
                </a:tc>
                <a:extLst>
                  <a:ext uri="{0D108BD9-81ED-4DB2-BD59-A6C34878D82A}">
                    <a16:rowId xmlns:a16="http://schemas.microsoft.com/office/drawing/2014/main" val="10000"/>
                  </a:ext>
                </a:extLst>
              </a:tr>
            </a:tbl>
          </a:graphicData>
        </a:graphic>
      </p:graphicFrame>
      <p:sp>
        <p:nvSpPr>
          <p:cNvPr id="349" name="Google Shape;349;g229c5ba4381_2_109"/>
          <p:cNvSpPr/>
          <p:nvPr/>
        </p:nvSpPr>
        <p:spPr>
          <a:xfrm>
            <a:off x="44692" y="6491172"/>
            <a:ext cx="756138" cy="263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dk1"/>
              </a:solidFill>
              <a:latin typeface="Arial"/>
              <a:ea typeface="Arial"/>
              <a:cs typeface="Arial"/>
              <a:sym typeface="Arial"/>
            </a:endParaRPr>
          </a:p>
        </p:txBody>
      </p:sp>
      <p:sp>
        <p:nvSpPr>
          <p:cNvPr id="350" name="Google Shape;350;g229c5ba4381_2_109"/>
          <p:cNvSpPr txBox="1">
            <a:spLocks noGrp="1"/>
          </p:cNvSpPr>
          <p:nvPr>
            <p:ph type="title"/>
          </p:nvPr>
        </p:nvSpPr>
        <p:spPr>
          <a:xfrm>
            <a:off x="160256" y="122110"/>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000"/>
              <a:buFont typeface="Arial"/>
              <a:buNone/>
              <a:defRPr sz="2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1" name="Google Shape;351;g229c5ba4381_2_109"/>
          <p:cNvSpPr/>
          <p:nvPr/>
        </p:nvSpPr>
        <p:spPr>
          <a:xfrm>
            <a:off x="0" y="-4764"/>
            <a:ext cx="12182298" cy="976362"/>
          </a:xfrm>
          <a:prstGeom prst="rect">
            <a:avLst/>
          </a:prstGeom>
          <a:gradFill>
            <a:gsLst>
              <a:gs pos="0">
                <a:srgbClr val="F5F7FC"/>
              </a:gs>
              <a:gs pos="32000">
                <a:srgbClr val="0F6CB8"/>
              </a:gs>
              <a:gs pos="80000">
                <a:srgbClr val="A9BEE4">
                  <a:alpha val="73725"/>
                </a:srgbClr>
              </a:gs>
              <a:gs pos="100000">
                <a:srgbClr val="A9BEE4">
                  <a:alpha val="73725"/>
                </a:srgbClr>
              </a:gs>
            </a:gsLst>
            <a:lin ang="360000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52"/>
        <p:cNvGrpSpPr/>
        <p:nvPr/>
      </p:nvGrpSpPr>
      <p:grpSpPr>
        <a:xfrm>
          <a:off x="0" y="0"/>
          <a:ext cx="0" cy="0"/>
          <a:chOff x="0" y="0"/>
          <a:chExt cx="0" cy="0"/>
        </a:xfrm>
      </p:grpSpPr>
      <p:sp>
        <p:nvSpPr>
          <p:cNvPr id="353" name="Google Shape;353;g229c5ba4381_2_1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4" name="Google Shape;354;g229c5ba4381_2_1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ZZZ">
  <p:cSld name="ZZZ">
    <p:spTree>
      <p:nvGrpSpPr>
        <p:cNvPr id="1" name="Shape 355"/>
        <p:cNvGrpSpPr/>
        <p:nvPr/>
      </p:nvGrpSpPr>
      <p:grpSpPr>
        <a:xfrm>
          <a:off x="0" y="0"/>
          <a:ext cx="0" cy="0"/>
          <a:chOff x="0" y="0"/>
          <a:chExt cx="0" cy="0"/>
        </a:xfrm>
      </p:grpSpPr>
      <p:pic>
        <p:nvPicPr>
          <p:cNvPr id="356" name="Google Shape;356;g229c5ba4381_2_126" descr="Wind, Hydro, Solar and Hybrid Power | GE Renewable Energy"/>
          <p:cNvPicPr preferRelativeResize="0"/>
          <p:nvPr/>
        </p:nvPicPr>
        <p:blipFill rotWithShape="1">
          <a:blip r:embed="rId2">
            <a:alphaModFix/>
          </a:blip>
          <a:srcRect r="5780" b="28733"/>
          <a:stretch/>
        </p:blipFill>
        <p:spPr>
          <a:xfrm>
            <a:off x="0" y="-1"/>
            <a:ext cx="12191647" cy="976363"/>
          </a:xfrm>
          <a:prstGeom prst="rect">
            <a:avLst/>
          </a:prstGeom>
          <a:noFill/>
          <a:ln>
            <a:noFill/>
          </a:ln>
        </p:spPr>
      </p:pic>
      <p:sp>
        <p:nvSpPr>
          <p:cNvPr id="357" name="Google Shape;357;g229c5ba4381_2_126"/>
          <p:cNvSpPr/>
          <p:nvPr/>
        </p:nvSpPr>
        <p:spPr>
          <a:xfrm>
            <a:off x="-30066" y="3695"/>
            <a:ext cx="12212364" cy="976362"/>
          </a:xfrm>
          <a:prstGeom prst="rect">
            <a:avLst/>
          </a:prstGeom>
          <a:solidFill>
            <a:srgbClr val="FFFFFF">
              <a:alpha val="69803"/>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 name="Google Shape;358;g229c5ba4381_2_126"/>
          <p:cNvSpPr txBox="1">
            <a:spLocks noGrp="1"/>
          </p:cNvSpPr>
          <p:nvPr>
            <p:ph type="title"/>
          </p:nvPr>
        </p:nvSpPr>
        <p:spPr>
          <a:xfrm>
            <a:off x="160256" y="122110"/>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2000"/>
              <a:buFont typeface="Arial"/>
              <a:buNone/>
              <a:defRPr sz="2000" b="1">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9" name="Google Shape;359;g229c5ba4381_2_126"/>
          <p:cNvSpPr txBox="1">
            <a:spLocks noGrp="1"/>
          </p:cNvSpPr>
          <p:nvPr>
            <p:ph type="body" idx="1"/>
          </p:nvPr>
        </p:nvSpPr>
        <p:spPr>
          <a:xfrm>
            <a:off x="160256" y="674009"/>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400"/>
              <a:buNone/>
              <a:defRPr sz="1400" i="1">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60" name="Google Shape;360;g229c5ba4381_2_126"/>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sp>
        <p:nvSpPr>
          <p:cNvPr id="361" name="Google Shape;361;g229c5ba4381_2_126"/>
          <p:cNvSpPr txBox="1">
            <a:spLocks noGrp="1"/>
          </p:cNvSpPr>
          <p:nvPr>
            <p:ph type="body" idx="2"/>
          </p:nvPr>
        </p:nvSpPr>
        <p:spPr>
          <a:xfrm>
            <a:off x="133527" y="6065970"/>
            <a:ext cx="11924946" cy="19559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1000"/>
              <a:buNone/>
              <a:defRPr sz="10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2" name="Google Shape;362;g229c5ba4381_2_126"/>
          <p:cNvSpPr txBox="1">
            <a:spLocks noGrp="1"/>
          </p:cNvSpPr>
          <p:nvPr>
            <p:ph type="sldNum" idx="12"/>
          </p:nvPr>
        </p:nvSpPr>
        <p:spPr>
          <a:xfrm>
            <a:off x="11839575" y="6459615"/>
            <a:ext cx="342901" cy="311150"/>
          </a:xfrm>
          <a:prstGeom prst="rect">
            <a:avLst/>
          </a:prstGeom>
          <a:noFill/>
          <a:ln>
            <a:noFill/>
          </a:ln>
        </p:spPr>
        <p:txBody>
          <a:bodyPr spcFirstLastPara="1" wrap="square" lIns="72000" tIns="72000" rIns="72000" bIns="72000" anchor="ctr" anchorCtr="0">
            <a:noAutofit/>
          </a:bodyPr>
          <a:lstStyle>
            <a:lvl1pPr marL="0" lvl="0" indent="0" algn="r">
              <a:spcBef>
                <a:spcPts val="0"/>
              </a:spcBef>
              <a:buNone/>
              <a:defRPr sz="1100" b="0">
                <a:solidFill>
                  <a:schemeClr val="dk1"/>
                </a:solidFill>
                <a:latin typeface="Arial"/>
                <a:ea typeface="Arial"/>
                <a:cs typeface="Arial"/>
                <a:sym typeface="Arial"/>
              </a:defRPr>
            </a:lvl1pPr>
            <a:lvl2pPr marL="0" lvl="1" indent="0" algn="r">
              <a:spcBef>
                <a:spcPts val="0"/>
              </a:spcBef>
              <a:buNone/>
              <a:defRPr sz="1100" b="0">
                <a:solidFill>
                  <a:schemeClr val="dk1"/>
                </a:solidFill>
                <a:latin typeface="Arial"/>
                <a:ea typeface="Arial"/>
                <a:cs typeface="Arial"/>
                <a:sym typeface="Arial"/>
              </a:defRPr>
            </a:lvl2pPr>
            <a:lvl3pPr marL="0" lvl="2" indent="0" algn="r">
              <a:spcBef>
                <a:spcPts val="0"/>
              </a:spcBef>
              <a:buNone/>
              <a:defRPr sz="1100" b="0">
                <a:solidFill>
                  <a:schemeClr val="dk1"/>
                </a:solidFill>
                <a:latin typeface="Arial"/>
                <a:ea typeface="Arial"/>
                <a:cs typeface="Arial"/>
                <a:sym typeface="Arial"/>
              </a:defRPr>
            </a:lvl3pPr>
            <a:lvl4pPr marL="0" lvl="3" indent="0" algn="r">
              <a:spcBef>
                <a:spcPts val="0"/>
              </a:spcBef>
              <a:buNone/>
              <a:defRPr sz="1100" b="0">
                <a:solidFill>
                  <a:schemeClr val="dk1"/>
                </a:solidFill>
                <a:latin typeface="Arial"/>
                <a:ea typeface="Arial"/>
                <a:cs typeface="Arial"/>
                <a:sym typeface="Arial"/>
              </a:defRPr>
            </a:lvl4pPr>
            <a:lvl5pPr marL="0" lvl="4" indent="0" algn="r">
              <a:spcBef>
                <a:spcPts val="0"/>
              </a:spcBef>
              <a:buNone/>
              <a:defRPr sz="1100" b="0">
                <a:solidFill>
                  <a:schemeClr val="dk1"/>
                </a:solidFill>
                <a:latin typeface="Arial"/>
                <a:ea typeface="Arial"/>
                <a:cs typeface="Arial"/>
                <a:sym typeface="Arial"/>
              </a:defRPr>
            </a:lvl5pPr>
            <a:lvl6pPr marL="0" lvl="5" indent="0" algn="r">
              <a:spcBef>
                <a:spcPts val="0"/>
              </a:spcBef>
              <a:buNone/>
              <a:defRPr sz="1100" b="0">
                <a:solidFill>
                  <a:schemeClr val="dk1"/>
                </a:solidFill>
                <a:latin typeface="Arial"/>
                <a:ea typeface="Arial"/>
                <a:cs typeface="Arial"/>
                <a:sym typeface="Arial"/>
              </a:defRPr>
            </a:lvl6pPr>
            <a:lvl7pPr marL="0" lvl="6" indent="0" algn="r">
              <a:spcBef>
                <a:spcPts val="0"/>
              </a:spcBef>
              <a:buNone/>
              <a:defRPr sz="1100" b="0">
                <a:solidFill>
                  <a:schemeClr val="dk1"/>
                </a:solidFill>
                <a:latin typeface="Arial"/>
                <a:ea typeface="Arial"/>
                <a:cs typeface="Arial"/>
                <a:sym typeface="Arial"/>
              </a:defRPr>
            </a:lvl7pPr>
            <a:lvl8pPr marL="0" lvl="7" indent="0" algn="r">
              <a:spcBef>
                <a:spcPts val="0"/>
              </a:spcBef>
              <a:buNone/>
              <a:defRPr sz="1100" b="0">
                <a:solidFill>
                  <a:schemeClr val="dk1"/>
                </a:solidFill>
                <a:latin typeface="Arial"/>
                <a:ea typeface="Arial"/>
                <a:cs typeface="Arial"/>
                <a:sym typeface="Arial"/>
              </a:defRPr>
            </a:lvl8pPr>
            <a:lvl9pPr marL="0" lvl="8" indent="0" algn="r">
              <a:spcBef>
                <a:spcPts val="0"/>
              </a:spcBef>
              <a:buNone/>
              <a:defRPr sz="11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
        <p:nvSpPr>
          <p:cNvPr id="363" name="Google Shape;363;g229c5ba4381_2_126"/>
          <p:cNvSpPr/>
          <p:nvPr/>
        </p:nvSpPr>
        <p:spPr>
          <a:xfrm>
            <a:off x="-1700213" y="921571"/>
            <a:ext cx="1500188" cy="1121542"/>
          </a:xfrm>
          <a:prstGeom prst="rect">
            <a:avLst/>
          </a:prstGeom>
          <a:solidFill>
            <a:srgbClr val="0F6C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2</a:t>
            </a:r>
            <a:endParaRPr/>
          </a:p>
        </p:txBody>
      </p:sp>
      <p:sp>
        <p:nvSpPr>
          <p:cNvPr id="364" name="Google Shape;364;g229c5ba4381_2_126"/>
          <p:cNvSpPr/>
          <p:nvPr/>
        </p:nvSpPr>
        <p:spPr>
          <a:xfrm>
            <a:off x="-1714500" y="2307458"/>
            <a:ext cx="1500188" cy="1121542"/>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1</a:t>
            </a:r>
            <a:endParaRPr/>
          </a:p>
        </p:txBody>
      </p:sp>
      <p:sp>
        <p:nvSpPr>
          <p:cNvPr id="365" name="Google Shape;365;g229c5ba4381_2_126"/>
          <p:cNvSpPr/>
          <p:nvPr/>
        </p:nvSpPr>
        <p:spPr>
          <a:xfrm>
            <a:off x="-1700213" y="3821933"/>
            <a:ext cx="1500188" cy="1121542"/>
          </a:xfrm>
          <a:prstGeom prst="rect">
            <a:avLst/>
          </a:prstGeom>
          <a:solidFill>
            <a:srgbClr val="DCE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3</a:t>
            </a:r>
            <a:endParaRPr/>
          </a:p>
        </p:txBody>
      </p:sp>
      <p:sp>
        <p:nvSpPr>
          <p:cNvPr id="366" name="Google Shape;366;g229c5ba4381_2_126"/>
          <p:cNvSpPr/>
          <p:nvPr/>
        </p:nvSpPr>
        <p:spPr>
          <a:xfrm>
            <a:off x="-1700213" y="5268839"/>
            <a:ext cx="1500188" cy="1121542"/>
          </a:xfrm>
          <a:prstGeom prst="rect">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4</a:t>
            </a:r>
            <a:endParaRPr/>
          </a:p>
        </p:txBody>
      </p:sp>
      <p:graphicFrame>
        <p:nvGraphicFramePr>
          <p:cNvPr id="367" name="Google Shape;367;g229c5ba4381_2_126"/>
          <p:cNvGraphicFramePr/>
          <p:nvPr/>
        </p:nvGraphicFramePr>
        <p:xfrm>
          <a:off x="864524" y="6417190"/>
          <a:ext cx="3000000" cy="3000000"/>
        </p:xfrm>
        <a:graphic>
          <a:graphicData uri="http://schemas.openxmlformats.org/drawingml/2006/table">
            <a:tbl>
              <a:tblPr firstRow="1" bandRow="1">
                <a:noFill/>
                <a:tableStyleId>{26FC53CC-B1F4-46AE-AAFE-A203FFBFE00A}</a:tableStyleId>
              </a:tblPr>
              <a:tblGrid>
                <a:gridCol w="2678675">
                  <a:extLst>
                    <a:ext uri="{9D8B030D-6E8A-4147-A177-3AD203B41FA5}">
                      <a16:colId xmlns:a16="http://schemas.microsoft.com/office/drawing/2014/main" val="20000"/>
                    </a:ext>
                  </a:extLst>
                </a:gridCol>
                <a:gridCol w="2678675">
                  <a:extLst>
                    <a:ext uri="{9D8B030D-6E8A-4147-A177-3AD203B41FA5}">
                      <a16:colId xmlns:a16="http://schemas.microsoft.com/office/drawing/2014/main" val="20001"/>
                    </a:ext>
                  </a:extLst>
                </a:gridCol>
                <a:gridCol w="2678675">
                  <a:extLst>
                    <a:ext uri="{9D8B030D-6E8A-4147-A177-3AD203B41FA5}">
                      <a16:colId xmlns:a16="http://schemas.microsoft.com/office/drawing/2014/main" val="20002"/>
                    </a:ext>
                  </a:extLst>
                </a:gridCol>
                <a:gridCol w="2678675">
                  <a:extLst>
                    <a:ext uri="{9D8B030D-6E8A-4147-A177-3AD203B41FA5}">
                      <a16:colId xmlns:a16="http://schemas.microsoft.com/office/drawing/2014/main" val="20003"/>
                    </a:ext>
                  </a:extLst>
                </a:gridCol>
              </a:tblGrid>
              <a:tr h="396000">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Define The Problem</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3F3"/>
                    </a:solidFill>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Craft The Strategy</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Assess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Evaluate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368" name="Google Shape;368;g229c5ba4381_2_126" descr="GE Logo and symbol, meaning, history, PNG, brand"/>
          <p:cNvPicPr preferRelativeResize="0"/>
          <p:nvPr/>
        </p:nvPicPr>
        <p:blipFill rotWithShape="1">
          <a:blip r:embed="rId3">
            <a:alphaModFix/>
          </a:blip>
          <a:srcRect/>
          <a:stretch/>
        </p:blipFill>
        <p:spPr>
          <a:xfrm>
            <a:off x="11033952" y="155203"/>
            <a:ext cx="1172295" cy="659416"/>
          </a:xfrm>
          <a:prstGeom prst="rect">
            <a:avLst/>
          </a:prstGeom>
          <a:noFill/>
          <a:ln>
            <a:noFill/>
          </a:ln>
        </p:spPr>
      </p:pic>
      <p:sp>
        <p:nvSpPr>
          <p:cNvPr id="369" name="Google Shape;369;g229c5ba4381_2_126"/>
          <p:cNvSpPr/>
          <p:nvPr/>
        </p:nvSpPr>
        <p:spPr>
          <a:xfrm>
            <a:off x="44692" y="6491172"/>
            <a:ext cx="756138" cy="263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100">
                <a:solidFill>
                  <a:schemeClr val="dk1"/>
                </a:solidFill>
                <a:latin typeface="Arial"/>
                <a:ea typeface="Arial"/>
                <a:cs typeface="Arial"/>
                <a:sym typeface="Arial"/>
              </a:rPr>
              <a:t>Group 8</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raft The Strategy">
  <p:cSld name="Craft The Strategy">
    <p:spTree>
      <p:nvGrpSpPr>
        <p:cNvPr id="1" name="Shape 370"/>
        <p:cNvGrpSpPr/>
        <p:nvPr/>
      </p:nvGrpSpPr>
      <p:grpSpPr>
        <a:xfrm>
          <a:off x="0" y="0"/>
          <a:ext cx="0" cy="0"/>
          <a:chOff x="0" y="0"/>
          <a:chExt cx="0" cy="0"/>
        </a:xfrm>
      </p:grpSpPr>
      <p:pic>
        <p:nvPicPr>
          <p:cNvPr id="371" name="Google Shape;371;g229c5ba4381_2_141" descr="Futuristic city:How the Singapore skyline changed over the past decade"/>
          <p:cNvPicPr preferRelativeResize="0"/>
          <p:nvPr/>
        </p:nvPicPr>
        <p:blipFill rotWithShape="1">
          <a:blip r:embed="rId2">
            <a:alphaModFix amt="20000"/>
          </a:blip>
          <a:srcRect t="26443" b="63897"/>
          <a:stretch/>
        </p:blipFill>
        <p:spPr>
          <a:xfrm>
            <a:off x="160256" y="1572515"/>
            <a:ext cx="12022220" cy="941195"/>
          </a:xfrm>
          <a:prstGeom prst="rect">
            <a:avLst/>
          </a:prstGeom>
          <a:gradFill>
            <a:gsLst>
              <a:gs pos="0">
                <a:srgbClr val="F5F7FC"/>
              </a:gs>
              <a:gs pos="30000">
                <a:srgbClr val="A9BEE4"/>
              </a:gs>
              <a:gs pos="62000">
                <a:srgbClr val="0070C0"/>
              </a:gs>
              <a:gs pos="100000">
                <a:srgbClr val="002060"/>
              </a:gs>
            </a:gsLst>
            <a:lin ang="10800000" scaled="0"/>
          </a:gradFill>
          <a:ln>
            <a:noFill/>
          </a:ln>
        </p:spPr>
      </p:pic>
      <p:sp>
        <p:nvSpPr>
          <p:cNvPr id="372" name="Google Shape;372;g229c5ba4381_2_141"/>
          <p:cNvSpPr txBox="1">
            <a:spLocks noGrp="1"/>
          </p:cNvSpPr>
          <p:nvPr>
            <p:ph type="title"/>
          </p:nvPr>
        </p:nvSpPr>
        <p:spPr>
          <a:xfrm>
            <a:off x="160256" y="60566"/>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000"/>
              <a:buFont typeface="Arial"/>
              <a:buNone/>
              <a:defRPr sz="2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3" name="Google Shape;373;g229c5ba4381_2_141"/>
          <p:cNvSpPr txBox="1">
            <a:spLocks noGrp="1"/>
          </p:cNvSpPr>
          <p:nvPr>
            <p:ph type="body" idx="1"/>
          </p:nvPr>
        </p:nvSpPr>
        <p:spPr>
          <a:xfrm>
            <a:off x="160256" y="612465"/>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i="1">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74" name="Google Shape;374;g229c5ba4381_2_141"/>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cxnSp>
        <p:nvCxnSpPr>
          <p:cNvPr id="375" name="Google Shape;375;g229c5ba4381_2_141"/>
          <p:cNvCxnSpPr/>
          <p:nvPr/>
        </p:nvCxnSpPr>
        <p:spPr>
          <a:xfrm>
            <a:off x="0" y="921571"/>
            <a:ext cx="12192000" cy="19623"/>
          </a:xfrm>
          <a:prstGeom prst="straightConnector1">
            <a:avLst/>
          </a:prstGeom>
          <a:noFill/>
          <a:ln w="28575" cap="flat" cmpd="sng">
            <a:solidFill>
              <a:srgbClr val="003A7D"/>
            </a:solidFill>
            <a:prstDash val="solid"/>
            <a:miter lim="800000"/>
            <a:headEnd type="none" w="sm" len="sm"/>
            <a:tailEnd type="none" w="sm" len="sm"/>
          </a:ln>
        </p:spPr>
      </p:cxnSp>
      <p:pic>
        <p:nvPicPr>
          <p:cNvPr id="376" name="Google Shape;376;g229c5ba4381_2_141"/>
          <p:cNvPicPr preferRelativeResize="0"/>
          <p:nvPr/>
        </p:nvPicPr>
        <p:blipFill rotWithShape="1">
          <a:blip r:embed="rId3">
            <a:alphaModFix/>
          </a:blip>
          <a:srcRect/>
          <a:stretch/>
        </p:blipFill>
        <p:spPr>
          <a:xfrm>
            <a:off x="10794115" y="239796"/>
            <a:ext cx="1411799" cy="518836"/>
          </a:xfrm>
          <a:prstGeom prst="rect">
            <a:avLst/>
          </a:prstGeom>
          <a:noFill/>
          <a:ln>
            <a:noFill/>
          </a:ln>
        </p:spPr>
      </p:pic>
      <p:graphicFrame>
        <p:nvGraphicFramePr>
          <p:cNvPr id="377" name="Google Shape;377;g229c5ba4381_2_141"/>
          <p:cNvGraphicFramePr/>
          <p:nvPr/>
        </p:nvGraphicFramePr>
        <p:xfrm>
          <a:off x="864524" y="6417190"/>
          <a:ext cx="3000000" cy="3000000"/>
        </p:xfrm>
        <a:graphic>
          <a:graphicData uri="http://schemas.openxmlformats.org/drawingml/2006/table">
            <a:tbl>
              <a:tblPr firstRow="1" bandRow="1">
                <a:noFill/>
                <a:tableStyleId>{26FC53CC-B1F4-46AE-AAFE-A203FFBFE00A}</a:tableStyleId>
              </a:tblPr>
              <a:tblGrid>
                <a:gridCol w="2678675">
                  <a:extLst>
                    <a:ext uri="{9D8B030D-6E8A-4147-A177-3AD203B41FA5}">
                      <a16:colId xmlns:a16="http://schemas.microsoft.com/office/drawing/2014/main" val="20000"/>
                    </a:ext>
                  </a:extLst>
                </a:gridCol>
                <a:gridCol w="2678675">
                  <a:extLst>
                    <a:ext uri="{9D8B030D-6E8A-4147-A177-3AD203B41FA5}">
                      <a16:colId xmlns:a16="http://schemas.microsoft.com/office/drawing/2014/main" val="20001"/>
                    </a:ext>
                  </a:extLst>
                </a:gridCol>
                <a:gridCol w="2678675">
                  <a:extLst>
                    <a:ext uri="{9D8B030D-6E8A-4147-A177-3AD203B41FA5}">
                      <a16:colId xmlns:a16="http://schemas.microsoft.com/office/drawing/2014/main" val="20002"/>
                    </a:ext>
                  </a:extLst>
                </a:gridCol>
                <a:gridCol w="2678675">
                  <a:extLst>
                    <a:ext uri="{9D8B030D-6E8A-4147-A177-3AD203B41FA5}">
                      <a16:colId xmlns:a16="http://schemas.microsoft.com/office/drawing/2014/main" val="20003"/>
                    </a:ext>
                  </a:extLst>
                </a:gridCol>
              </a:tblGrid>
              <a:tr h="396000">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Define The Problem</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Craft The Strategy</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3F3"/>
                    </a:solidFill>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Assess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Evaluate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78" name="Google Shape;378;g229c5ba4381_2_141"/>
          <p:cNvSpPr txBox="1">
            <a:spLocks noGrp="1"/>
          </p:cNvSpPr>
          <p:nvPr>
            <p:ph type="body" idx="2"/>
          </p:nvPr>
        </p:nvSpPr>
        <p:spPr>
          <a:xfrm>
            <a:off x="133527" y="6065970"/>
            <a:ext cx="11924946" cy="19559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1000"/>
              <a:buNone/>
              <a:defRPr sz="10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g229c5ba4381_2_141"/>
          <p:cNvSpPr/>
          <p:nvPr/>
        </p:nvSpPr>
        <p:spPr>
          <a:xfrm>
            <a:off x="-1700213" y="921571"/>
            <a:ext cx="1500188" cy="1121542"/>
          </a:xfrm>
          <a:prstGeom prst="rect">
            <a:avLst/>
          </a:prstGeom>
          <a:solidFill>
            <a:srgbClr val="0F6C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2</a:t>
            </a:r>
            <a:endParaRPr/>
          </a:p>
        </p:txBody>
      </p:sp>
      <p:sp>
        <p:nvSpPr>
          <p:cNvPr id="380" name="Google Shape;380;g229c5ba4381_2_141"/>
          <p:cNvSpPr/>
          <p:nvPr/>
        </p:nvSpPr>
        <p:spPr>
          <a:xfrm>
            <a:off x="-1714500" y="2307458"/>
            <a:ext cx="1500188" cy="1121542"/>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1</a:t>
            </a:r>
            <a:endParaRPr/>
          </a:p>
        </p:txBody>
      </p:sp>
      <p:sp>
        <p:nvSpPr>
          <p:cNvPr id="381" name="Google Shape;381;g229c5ba4381_2_141"/>
          <p:cNvSpPr/>
          <p:nvPr/>
        </p:nvSpPr>
        <p:spPr>
          <a:xfrm>
            <a:off x="-1700213" y="3821933"/>
            <a:ext cx="1500188" cy="1121542"/>
          </a:xfrm>
          <a:prstGeom prst="rect">
            <a:avLst/>
          </a:prstGeom>
          <a:solidFill>
            <a:srgbClr val="DCE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3</a:t>
            </a:r>
            <a:endParaRPr/>
          </a:p>
        </p:txBody>
      </p:sp>
      <p:sp>
        <p:nvSpPr>
          <p:cNvPr id="382" name="Google Shape;382;g229c5ba4381_2_141"/>
          <p:cNvSpPr/>
          <p:nvPr/>
        </p:nvSpPr>
        <p:spPr>
          <a:xfrm>
            <a:off x="-1700213" y="5268839"/>
            <a:ext cx="1500188" cy="1121542"/>
          </a:xfrm>
          <a:prstGeom prst="rect">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4</a:t>
            </a:r>
            <a:endParaRPr/>
          </a:p>
        </p:txBody>
      </p:sp>
      <p:grpSp>
        <p:nvGrpSpPr>
          <p:cNvPr id="383" name="Google Shape;383;g229c5ba4381_2_141"/>
          <p:cNvGrpSpPr/>
          <p:nvPr/>
        </p:nvGrpSpPr>
        <p:grpSpPr>
          <a:xfrm>
            <a:off x="67224" y="6373783"/>
            <a:ext cx="755988" cy="464680"/>
            <a:chOff x="4021733" y="1000452"/>
            <a:chExt cx="1523387" cy="915397"/>
          </a:xfrm>
        </p:grpSpPr>
        <p:pic>
          <p:nvPicPr>
            <p:cNvPr id="384" name="Google Shape;384;g229c5ba4381_2_141"/>
            <p:cNvPicPr preferRelativeResize="0"/>
            <p:nvPr/>
          </p:nvPicPr>
          <p:blipFill rotWithShape="1">
            <a:blip r:embed="rId4">
              <a:alphaModFix/>
            </a:blip>
            <a:srcRect l="36274" t="36134" r="12465" b="39496"/>
            <a:stretch/>
          </p:blipFill>
          <p:spPr>
            <a:xfrm>
              <a:off x="4194664" y="1000452"/>
              <a:ext cx="1177527" cy="694752"/>
            </a:xfrm>
            <a:prstGeom prst="rect">
              <a:avLst/>
            </a:prstGeom>
            <a:noFill/>
            <a:ln>
              <a:noFill/>
            </a:ln>
          </p:spPr>
        </p:pic>
        <p:sp>
          <p:nvSpPr>
            <p:cNvPr id="385" name="Google Shape;385;g229c5ba4381_2_141"/>
            <p:cNvSpPr txBox="1"/>
            <p:nvPr/>
          </p:nvSpPr>
          <p:spPr>
            <a:xfrm>
              <a:off x="4021733" y="1552066"/>
              <a:ext cx="1523387" cy="36378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SG" sz="600" b="1">
                  <a:solidFill>
                    <a:schemeClr val="dk1"/>
                  </a:solidFill>
                  <a:latin typeface="Arial"/>
                  <a:ea typeface="Arial"/>
                  <a:cs typeface="Arial"/>
                  <a:sym typeface="Arial"/>
                </a:rPr>
                <a:t>ADVISORY</a:t>
              </a:r>
              <a:endParaRPr sz="900" b="1">
                <a:solidFill>
                  <a:schemeClr val="dk1"/>
                </a:solidFill>
                <a:latin typeface="Arial"/>
                <a:ea typeface="Arial"/>
                <a:cs typeface="Arial"/>
                <a:sym typeface="Arial"/>
              </a:endParaRPr>
            </a:p>
          </p:txBody>
        </p:sp>
      </p:grpSp>
      <p:sp>
        <p:nvSpPr>
          <p:cNvPr id="386" name="Google Shape;386;g229c5ba4381_2_141"/>
          <p:cNvSpPr/>
          <p:nvPr/>
        </p:nvSpPr>
        <p:spPr>
          <a:xfrm>
            <a:off x="0" y="1"/>
            <a:ext cx="160256" cy="926034"/>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AA">
  <p:cSld name="AA">
    <p:spTree>
      <p:nvGrpSpPr>
        <p:cNvPr id="1" name="Shape 387"/>
        <p:cNvGrpSpPr/>
        <p:nvPr/>
      </p:nvGrpSpPr>
      <p:grpSpPr>
        <a:xfrm>
          <a:off x="0" y="0"/>
          <a:ext cx="0" cy="0"/>
          <a:chOff x="0" y="0"/>
          <a:chExt cx="0" cy="0"/>
        </a:xfrm>
      </p:grpSpPr>
      <p:pic>
        <p:nvPicPr>
          <p:cNvPr id="388" name="Google Shape;388;g229c5ba4381_2_158" descr="Futuristic city:How the Singapore skyline changed over the past decade"/>
          <p:cNvPicPr preferRelativeResize="0"/>
          <p:nvPr/>
        </p:nvPicPr>
        <p:blipFill rotWithShape="1">
          <a:blip r:embed="rId2">
            <a:alphaModFix amt="20000"/>
          </a:blip>
          <a:srcRect t="26443" b="63897"/>
          <a:stretch/>
        </p:blipFill>
        <p:spPr>
          <a:xfrm>
            <a:off x="160256" y="-8313"/>
            <a:ext cx="12022220" cy="941195"/>
          </a:xfrm>
          <a:prstGeom prst="rect">
            <a:avLst/>
          </a:prstGeom>
          <a:gradFill>
            <a:gsLst>
              <a:gs pos="0">
                <a:srgbClr val="F5F7FC"/>
              </a:gs>
              <a:gs pos="30000">
                <a:srgbClr val="A9BEE4"/>
              </a:gs>
              <a:gs pos="62000">
                <a:srgbClr val="0070C0"/>
              </a:gs>
              <a:gs pos="100000">
                <a:srgbClr val="002060"/>
              </a:gs>
            </a:gsLst>
            <a:lin ang="10800000" scaled="0"/>
          </a:gradFill>
          <a:ln>
            <a:noFill/>
          </a:ln>
        </p:spPr>
      </p:pic>
      <p:sp>
        <p:nvSpPr>
          <p:cNvPr id="389" name="Google Shape;389;g229c5ba4381_2_158"/>
          <p:cNvSpPr txBox="1">
            <a:spLocks noGrp="1"/>
          </p:cNvSpPr>
          <p:nvPr>
            <p:ph type="title"/>
          </p:nvPr>
        </p:nvSpPr>
        <p:spPr>
          <a:xfrm>
            <a:off x="160256" y="60566"/>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000"/>
              <a:buFont typeface="Arial"/>
              <a:buNone/>
              <a:defRPr sz="2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0" name="Google Shape;390;g229c5ba4381_2_158"/>
          <p:cNvSpPr txBox="1">
            <a:spLocks noGrp="1"/>
          </p:cNvSpPr>
          <p:nvPr>
            <p:ph type="body" idx="1"/>
          </p:nvPr>
        </p:nvSpPr>
        <p:spPr>
          <a:xfrm>
            <a:off x="160256" y="612465"/>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i="1">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91" name="Google Shape;391;g229c5ba4381_2_158"/>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cxnSp>
        <p:nvCxnSpPr>
          <p:cNvPr id="392" name="Google Shape;392;g229c5ba4381_2_158"/>
          <p:cNvCxnSpPr/>
          <p:nvPr/>
        </p:nvCxnSpPr>
        <p:spPr>
          <a:xfrm>
            <a:off x="0" y="921571"/>
            <a:ext cx="12192000" cy="19623"/>
          </a:xfrm>
          <a:prstGeom prst="straightConnector1">
            <a:avLst/>
          </a:prstGeom>
          <a:noFill/>
          <a:ln w="28575" cap="flat" cmpd="sng">
            <a:solidFill>
              <a:srgbClr val="003A7D"/>
            </a:solidFill>
            <a:prstDash val="solid"/>
            <a:miter lim="800000"/>
            <a:headEnd type="none" w="sm" len="sm"/>
            <a:tailEnd type="none" w="sm" len="sm"/>
          </a:ln>
        </p:spPr>
      </p:cxnSp>
      <p:sp>
        <p:nvSpPr>
          <p:cNvPr id="393" name="Google Shape;393;g229c5ba4381_2_158"/>
          <p:cNvSpPr txBox="1">
            <a:spLocks noGrp="1"/>
          </p:cNvSpPr>
          <p:nvPr>
            <p:ph type="sldNum" idx="12"/>
          </p:nvPr>
        </p:nvSpPr>
        <p:spPr>
          <a:xfrm>
            <a:off x="11839575" y="6459615"/>
            <a:ext cx="342901" cy="311150"/>
          </a:xfrm>
          <a:prstGeom prst="rect">
            <a:avLst/>
          </a:prstGeom>
          <a:noFill/>
          <a:ln>
            <a:noFill/>
          </a:ln>
        </p:spPr>
        <p:txBody>
          <a:bodyPr spcFirstLastPara="1" wrap="square" lIns="72000" tIns="72000" rIns="72000" bIns="72000" anchor="ctr" anchorCtr="0">
            <a:noAutofit/>
          </a:bodyPr>
          <a:lstStyle>
            <a:lvl1pPr marL="0" lvl="0" indent="0" algn="r">
              <a:spcBef>
                <a:spcPts val="0"/>
              </a:spcBef>
              <a:buNone/>
              <a:defRPr sz="1100" b="0">
                <a:solidFill>
                  <a:schemeClr val="dk1"/>
                </a:solidFill>
                <a:latin typeface="Arial"/>
                <a:ea typeface="Arial"/>
                <a:cs typeface="Arial"/>
                <a:sym typeface="Arial"/>
              </a:defRPr>
            </a:lvl1pPr>
            <a:lvl2pPr marL="0" lvl="1" indent="0" algn="r">
              <a:spcBef>
                <a:spcPts val="0"/>
              </a:spcBef>
              <a:buNone/>
              <a:defRPr sz="1100" b="0">
                <a:solidFill>
                  <a:schemeClr val="dk1"/>
                </a:solidFill>
                <a:latin typeface="Arial"/>
                <a:ea typeface="Arial"/>
                <a:cs typeface="Arial"/>
                <a:sym typeface="Arial"/>
              </a:defRPr>
            </a:lvl2pPr>
            <a:lvl3pPr marL="0" lvl="2" indent="0" algn="r">
              <a:spcBef>
                <a:spcPts val="0"/>
              </a:spcBef>
              <a:buNone/>
              <a:defRPr sz="1100" b="0">
                <a:solidFill>
                  <a:schemeClr val="dk1"/>
                </a:solidFill>
                <a:latin typeface="Arial"/>
                <a:ea typeface="Arial"/>
                <a:cs typeface="Arial"/>
                <a:sym typeface="Arial"/>
              </a:defRPr>
            </a:lvl3pPr>
            <a:lvl4pPr marL="0" lvl="3" indent="0" algn="r">
              <a:spcBef>
                <a:spcPts val="0"/>
              </a:spcBef>
              <a:buNone/>
              <a:defRPr sz="1100" b="0">
                <a:solidFill>
                  <a:schemeClr val="dk1"/>
                </a:solidFill>
                <a:latin typeface="Arial"/>
                <a:ea typeface="Arial"/>
                <a:cs typeface="Arial"/>
                <a:sym typeface="Arial"/>
              </a:defRPr>
            </a:lvl4pPr>
            <a:lvl5pPr marL="0" lvl="4" indent="0" algn="r">
              <a:spcBef>
                <a:spcPts val="0"/>
              </a:spcBef>
              <a:buNone/>
              <a:defRPr sz="1100" b="0">
                <a:solidFill>
                  <a:schemeClr val="dk1"/>
                </a:solidFill>
                <a:latin typeface="Arial"/>
                <a:ea typeface="Arial"/>
                <a:cs typeface="Arial"/>
                <a:sym typeface="Arial"/>
              </a:defRPr>
            </a:lvl5pPr>
            <a:lvl6pPr marL="0" lvl="5" indent="0" algn="r">
              <a:spcBef>
                <a:spcPts val="0"/>
              </a:spcBef>
              <a:buNone/>
              <a:defRPr sz="1100" b="0">
                <a:solidFill>
                  <a:schemeClr val="dk1"/>
                </a:solidFill>
                <a:latin typeface="Arial"/>
                <a:ea typeface="Arial"/>
                <a:cs typeface="Arial"/>
                <a:sym typeface="Arial"/>
              </a:defRPr>
            </a:lvl6pPr>
            <a:lvl7pPr marL="0" lvl="6" indent="0" algn="r">
              <a:spcBef>
                <a:spcPts val="0"/>
              </a:spcBef>
              <a:buNone/>
              <a:defRPr sz="1100" b="0">
                <a:solidFill>
                  <a:schemeClr val="dk1"/>
                </a:solidFill>
                <a:latin typeface="Arial"/>
                <a:ea typeface="Arial"/>
                <a:cs typeface="Arial"/>
                <a:sym typeface="Arial"/>
              </a:defRPr>
            </a:lvl7pPr>
            <a:lvl8pPr marL="0" lvl="7" indent="0" algn="r">
              <a:spcBef>
                <a:spcPts val="0"/>
              </a:spcBef>
              <a:buNone/>
              <a:defRPr sz="1100" b="0">
                <a:solidFill>
                  <a:schemeClr val="dk1"/>
                </a:solidFill>
                <a:latin typeface="Arial"/>
                <a:ea typeface="Arial"/>
                <a:cs typeface="Arial"/>
                <a:sym typeface="Arial"/>
              </a:defRPr>
            </a:lvl8pPr>
            <a:lvl9pPr marL="0" lvl="8" indent="0" algn="r">
              <a:spcBef>
                <a:spcPts val="0"/>
              </a:spcBef>
              <a:buNone/>
              <a:defRPr sz="11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pic>
        <p:nvPicPr>
          <p:cNvPr id="394" name="Google Shape;394;g229c5ba4381_2_158"/>
          <p:cNvPicPr preferRelativeResize="0"/>
          <p:nvPr/>
        </p:nvPicPr>
        <p:blipFill rotWithShape="1">
          <a:blip r:embed="rId3">
            <a:alphaModFix/>
          </a:blip>
          <a:srcRect/>
          <a:stretch/>
        </p:blipFill>
        <p:spPr>
          <a:xfrm>
            <a:off x="10794115" y="239796"/>
            <a:ext cx="1411799" cy="518836"/>
          </a:xfrm>
          <a:prstGeom prst="rect">
            <a:avLst/>
          </a:prstGeom>
          <a:noFill/>
          <a:ln>
            <a:noFill/>
          </a:ln>
        </p:spPr>
      </p:pic>
      <p:graphicFrame>
        <p:nvGraphicFramePr>
          <p:cNvPr id="395" name="Google Shape;395;g229c5ba4381_2_158"/>
          <p:cNvGraphicFramePr/>
          <p:nvPr/>
        </p:nvGraphicFramePr>
        <p:xfrm>
          <a:off x="864524" y="6417190"/>
          <a:ext cx="3000000" cy="3000000"/>
        </p:xfrm>
        <a:graphic>
          <a:graphicData uri="http://schemas.openxmlformats.org/drawingml/2006/table">
            <a:tbl>
              <a:tblPr firstRow="1" bandRow="1">
                <a:noFill/>
                <a:tableStyleId>{26FC53CC-B1F4-46AE-AAFE-A203FFBFE00A}</a:tableStyleId>
              </a:tblPr>
              <a:tblGrid>
                <a:gridCol w="2678675">
                  <a:extLst>
                    <a:ext uri="{9D8B030D-6E8A-4147-A177-3AD203B41FA5}">
                      <a16:colId xmlns:a16="http://schemas.microsoft.com/office/drawing/2014/main" val="20000"/>
                    </a:ext>
                  </a:extLst>
                </a:gridCol>
                <a:gridCol w="2678675">
                  <a:extLst>
                    <a:ext uri="{9D8B030D-6E8A-4147-A177-3AD203B41FA5}">
                      <a16:colId xmlns:a16="http://schemas.microsoft.com/office/drawing/2014/main" val="20001"/>
                    </a:ext>
                  </a:extLst>
                </a:gridCol>
                <a:gridCol w="2678675">
                  <a:extLst>
                    <a:ext uri="{9D8B030D-6E8A-4147-A177-3AD203B41FA5}">
                      <a16:colId xmlns:a16="http://schemas.microsoft.com/office/drawing/2014/main" val="20002"/>
                    </a:ext>
                  </a:extLst>
                </a:gridCol>
                <a:gridCol w="2678675">
                  <a:extLst>
                    <a:ext uri="{9D8B030D-6E8A-4147-A177-3AD203B41FA5}">
                      <a16:colId xmlns:a16="http://schemas.microsoft.com/office/drawing/2014/main" val="20003"/>
                    </a:ext>
                  </a:extLst>
                </a:gridCol>
              </a:tblGrid>
              <a:tr h="396000">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Define The Problem</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Craft The Strategy</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Assess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3F3"/>
                    </a:solidFill>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Evaluate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96" name="Google Shape;396;g229c5ba4381_2_158"/>
          <p:cNvSpPr/>
          <p:nvPr/>
        </p:nvSpPr>
        <p:spPr>
          <a:xfrm>
            <a:off x="0" y="1"/>
            <a:ext cx="160256" cy="926034"/>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7" name="Google Shape;397;g229c5ba4381_2_158"/>
          <p:cNvSpPr txBox="1">
            <a:spLocks noGrp="1"/>
          </p:cNvSpPr>
          <p:nvPr>
            <p:ph type="body" idx="2"/>
          </p:nvPr>
        </p:nvSpPr>
        <p:spPr>
          <a:xfrm>
            <a:off x="133527" y="6065970"/>
            <a:ext cx="11924946" cy="19559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1000"/>
              <a:buNone/>
              <a:defRPr sz="10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8" name="Google Shape;398;g229c5ba4381_2_158"/>
          <p:cNvSpPr/>
          <p:nvPr/>
        </p:nvSpPr>
        <p:spPr>
          <a:xfrm>
            <a:off x="-1700213" y="921571"/>
            <a:ext cx="1500188" cy="1121542"/>
          </a:xfrm>
          <a:prstGeom prst="rect">
            <a:avLst/>
          </a:prstGeom>
          <a:solidFill>
            <a:srgbClr val="0F6C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2</a:t>
            </a:r>
            <a:endParaRPr/>
          </a:p>
        </p:txBody>
      </p:sp>
      <p:sp>
        <p:nvSpPr>
          <p:cNvPr id="399" name="Google Shape;399;g229c5ba4381_2_158"/>
          <p:cNvSpPr/>
          <p:nvPr/>
        </p:nvSpPr>
        <p:spPr>
          <a:xfrm>
            <a:off x="-1714500" y="2307458"/>
            <a:ext cx="1500188" cy="1121542"/>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1</a:t>
            </a:r>
            <a:endParaRPr/>
          </a:p>
        </p:txBody>
      </p:sp>
      <p:sp>
        <p:nvSpPr>
          <p:cNvPr id="400" name="Google Shape;400;g229c5ba4381_2_158"/>
          <p:cNvSpPr/>
          <p:nvPr/>
        </p:nvSpPr>
        <p:spPr>
          <a:xfrm>
            <a:off x="-1700213" y="3821933"/>
            <a:ext cx="1500188" cy="1121542"/>
          </a:xfrm>
          <a:prstGeom prst="rect">
            <a:avLst/>
          </a:prstGeom>
          <a:solidFill>
            <a:srgbClr val="DCE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3</a:t>
            </a:r>
            <a:endParaRPr/>
          </a:p>
        </p:txBody>
      </p:sp>
      <p:sp>
        <p:nvSpPr>
          <p:cNvPr id="401" name="Google Shape;401;g229c5ba4381_2_158"/>
          <p:cNvSpPr/>
          <p:nvPr/>
        </p:nvSpPr>
        <p:spPr>
          <a:xfrm>
            <a:off x="-1700213" y="5268839"/>
            <a:ext cx="1500188" cy="1121542"/>
          </a:xfrm>
          <a:prstGeom prst="rect">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4</a:t>
            </a:r>
            <a:endParaRPr/>
          </a:p>
        </p:txBody>
      </p:sp>
      <p:grpSp>
        <p:nvGrpSpPr>
          <p:cNvPr id="402" name="Google Shape;402;g229c5ba4381_2_158"/>
          <p:cNvGrpSpPr/>
          <p:nvPr/>
        </p:nvGrpSpPr>
        <p:grpSpPr>
          <a:xfrm>
            <a:off x="67224" y="6373783"/>
            <a:ext cx="755988" cy="464680"/>
            <a:chOff x="4021733" y="1000452"/>
            <a:chExt cx="1523387" cy="915397"/>
          </a:xfrm>
        </p:grpSpPr>
        <p:pic>
          <p:nvPicPr>
            <p:cNvPr id="403" name="Google Shape;403;g229c5ba4381_2_158"/>
            <p:cNvPicPr preferRelativeResize="0"/>
            <p:nvPr/>
          </p:nvPicPr>
          <p:blipFill rotWithShape="1">
            <a:blip r:embed="rId4">
              <a:alphaModFix/>
            </a:blip>
            <a:srcRect l="36274" t="36134" r="12465" b="39496"/>
            <a:stretch/>
          </p:blipFill>
          <p:spPr>
            <a:xfrm>
              <a:off x="4194664" y="1000452"/>
              <a:ext cx="1177527" cy="694752"/>
            </a:xfrm>
            <a:prstGeom prst="rect">
              <a:avLst/>
            </a:prstGeom>
            <a:noFill/>
            <a:ln>
              <a:noFill/>
            </a:ln>
          </p:spPr>
        </p:pic>
        <p:sp>
          <p:nvSpPr>
            <p:cNvPr id="404" name="Google Shape;404;g229c5ba4381_2_158"/>
            <p:cNvSpPr txBox="1"/>
            <p:nvPr/>
          </p:nvSpPr>
          <p:spPr>
            <a:xfrm>
              <a:off x="4021733" y="1552066"/>
              <a:ext cx="1523387" cy="36378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SG" sz="600" b="1">
                  <a:solidFill>
                    <a:schemeClr val="dk1"/>
                  </a:solidFill>
                  <a:latin typeface="Arial"/>
                  <a:ea typeface="Arial"/>
                  <a:cs typeface="Arial"/>
                  <a:sym typeface="Arial"/>
                </a:rPr>
                <a:t>ADVISORY</a:t>
              </a:r>
              <a:endParaRPr sz="900" b="1">
                <a:solidFill>
                  <a:schemeClr val="dk1"/>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AA">
  <p:cSld name="AAA">
    <p:spTree>
      <p:nvGrpSpPr>
        <p:cNvPr id="1" name="Shape 405"/>
        <p:cNvGrpSpPr/>
        <p:nvPr/>
      </p:nvGrpSpPr>
      <p:grpSpPr>
        <a:xfrm>
          <a:off x="0" y="0"/>
          <a:ext cx="0" cy="0"/>
          <a:chOff x="0" y="0"/>
          <a:chExt cx="0" cy="0"/>
        </a:xfrm>
      </p:grpSpPr>
      <p:pic>
        <p:nvPicPr>
          <p:cNvPr id="406" name="Google Shape;406;g229c5ba4381_2_176" descr="Futuristic city:How the Singapore skyline changed over the past decade"/>
          <p:cNvPicPr preferRelativeResize="0"/>
          <p:nvPr/>
        </p:nvPicPr>
        <p:blipFill rotWithShape="1">
          <a:blip r:embed="rId2">
            <a:alphaModFix amt="20000"/>
          </a:blip>
          <a:srcRect t="26443" b="63897"/>
          <a:stretch/>
        </p:blipFill>
        <p:spPr>
          <a:xfrm>
            <a:off x="160256" y="-8313"/>
            <a:ext cx="12022220" cy="941195"/>
          </a:xfrm>
          <a:prstGeom prst="rect">
            <a:avLst/>
          </a:prstGeom>
          <a:gradFill>
            <a:gsLst>
              <a:gs pos="0">
                <a:srgbClr val="F5F7FC"/>
              </a:gs>
              <a:gs pos="30000">
                <a:srgbClr val="A9BEE4"/>
              </a:gs>
              <a:gs pos="62000">
                <a:srgbClr val="0070C0"/>
              </a:gs>
              <a:gs pos="100000">
                <a:srgbClr val="002060"/>
              </a:gs>
            </a:gsLst>
            <a:lin ang="10800000" scaled="0"/>
          </a:gradFill>
          <a:ln>
            <a:noFill/>
          </a:ln>
        </p:spPr>
      </p:pic>
      <p:sp>
        <p:nvSpPr>
          <p:cNvPr id="407" name="Google Shape;407;g229c5ba4381_2_176"/>
          <p:cNvSpPr txBox="1">
            <a:spLocks noGrp="1"/>
          </p:cNvSpPr>
          <p:nvPr>
            <p:ph type="title"/>
          </p:nvPr>
        </p:nvSpPr>
        <p:spPr>
          <a:xfrm>
            <a:off x="160256" y="60566"/>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000"/>
              <a:buFont typeface="Arial"/>
              <a:buNone/>
              <a:defRPr sz="2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8" name="Google Shape;408;g229c5ba4381_2_176"/>
          <p:cNvSpPr txBox="1">
            <a:spLocks noGrp="1"/>
          </p:cNvSpPr>
          <p:nvPr>
            <p:ph type="body" idx="1"/>
          </p:nvPr>
        </p:nvSpPr>
        <p:spPr>
          <a:xfrm>
            <a:off x="160256" y="612465"/>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i="1">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09" name="Google Shape;409;g229c5ba4381_2_176"/>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cxnSp>
        <p:nvCxnSpPr>
          <p:cNvPr id="410" name="Google Shape;410;g229c5ba4381_2_176"/>
          <p:cNvCxnSpPr/>
          <p:nvPr/>
        </p:nvCxnSpPr>
        <p:spPr>
          <a:xfrm>
            <a:off x="0" y="921571"/>
            <a:ext cx="12192000" cy="19623"/>
          </a:xfrm>
          <a:prstGeom prst="straightConnector1">
            <a:avLst/>
          </a:prstGeom>
          <a:noFill/>
          <a:ln w="28575" cap="flat" cmpd="sng">
            <a:solidFill>
              <a:srgbClr val="003A7D"/>
            </a:solidFill>
            <a:prstDash val="solid"/>
            <a:miter lim="800000"/>
            <a:headEnd type="none" w="sm" len="sm"/>
            <a:tailEnd type="none" w="sm" len="sm"/>
          </a:ln>
        </p:spPr>
      </p:cxnSp>
      <p:sp>
        <p:nvSpPr>
          <p:cNvPr id="411" name="Google Shape;411;g229c5ba4381_2_176"/>
          <p:cNvSpPr txBox="1">
            <a:spLocks noGrp="1"/>
          </p:cNvSpPr>
          <p:nvPr>
            <p:ph type="sldNum" idx="12"/>
          </p:nvPr>
        </p:nvSpPr>
        <p:spPr>
          <a:xfrm>
            <a:off x="11839575" y="6459615"/>
            <a:ext cx="342901" cy="311150"/>
          </a:xfrm>
          <a:prstGeom prst="rect">
            <a:avLst/>
          </a:prstGeom>
          <a:noFill/>
          <a:ln>
            <a:noFill/>
          </a:ln>
        </p:spPr>
        <p:txBody>
          <a:bodyPr spcFirstLastPara="1" wrap="square" lIns="72000" tIns="72000" rIns="72000" bIns="72000" anchor="ctr" anchorCtr="0">
            <a:noAutofit/>
          </a:bodyPr>
          <a:lstStyle>
            <a:lvl1pPr marL="0" lvl="0" indent="0" algn="r">
              <a:spcBef>
                <a:spcPts val="0"/>
              </a:spcBef>
              <a:buNone/>
              <a:defRPr sz="1100" b="0">
                <a:solidFill>
                  <a:schemeClr val="dk1"/>
                </a:solidFill>
                <a:latin typeface="Arial"/>
                <a:ea typeface="Arial"/>
                <a:cs typeface="Arial"/>
                <a:sym typeface="Arial"/>
              </a:defRPr>
            </a:lvl1pPr>
            <a:lvl2pPr marL="0" lvl="1" indent="0" algn="r">
              <a:spcBef>
                <a:spcPts val="0"/>
              </a:spcBef>
              <a:buNone/>
              <a:defRPr sz="1100" b="0">
                <a:solidFill>
                  <a:schemeClr val="dk1"/>
                </a:solidFill>
                <a:latin typeface="Arial"/>
                <a:ea typeface="Arial"/>
                <a:cs typeface="Arial"/>
                <a:sym typeface="Arial"/>
              </a:defRPr>
            </a:lvl2pPr>
            <a:lvl3pPr marL="0" lvl="2" indent="0" algn="r">
              <a:spcBef>
                <a:spcPts val="0"/>
              </a:spcBef>
              <a:buNone/>
              <a:defRPr sz="1100" b="0">
                <a:solidFill>
                  <a:schemeClr val="dk1"/>
                </a:solidFill>
                <a:latin typeface="Arial"/>
                <a:ea typeface="Arial"/>
                <a:cs typeface="Arial"/>
                <a:sym typeface="Arial"/>
              </a:defRPr>
            </a:lvl3pPr>
            <a:lvl4pPr marL="0" lvl="3" indent="0" algn="r">
              <a:spcBef>
                <a:spcPts val="0"/>
              </a:spcBef>
              <a:buNone/>
              <a:defRPr sz="1100" b="0">
                <a:solidFill>
                  <a:schemeClr val="dk1"/>
                </a:solidFill>
                <a:latin typeface="Arial"/>
                <a:ea typeface="Arial"/>
                <a:cs typeface="Arial"/>
                <a:sym typeface="Arial"/>
              </a:defRPr>
            </a:lvl4pPr>
            <a:lvl5pPr marL="0" lvl="4" indent="0" algn="r">
              <a:spcBef>
                <a:spcPts val="0"/>
              </a:spcBef>
              <a:buNone/>
              <a:defRPr sz="1100" b="0">
                <a:solidFill>
                  <a:schemeClr val="dk1"/>
                </a:solidFill>
                <a:latin typeface="Arial"/>
                <a:ea typeface="Arial"/>
                <a:cs typeface="Arial"/>
                <a:sym typeface="Arial"/>
              </a:defRPr>
            </a:lvl5pPr>
            <a:lvl6pPr marL="0" lvl="5" indent="0" algn="r">
              <a:spcBef>
                <a:spcPts val="0"/>
              </a:spcBef>
              <a:buNone/>
              <a:defRPr sz="1100" b="0">
                <a:solidFill>
                  <a:schemeClr val="dk1"/>
                </a:solidFill>
                <a:latin typeface="Arial"/>
                <a:ea typeface="Arial"/>
                <a:cs typeface="Arial"/>
                <a:sym typeface="Arial"/>
              </a:defRPr>
            </a:lvl6pPr>
            <a:lvl7pPr marL="0" lvl="6" indent="0" algn="r">
              <a:spcBef>
                <a:spcPts val="0"/>
              </a:spcBef>
              <a:buNone/>
              <a:defRPr sz="1100" b="0">
                <a:solidFill>
                  <a:schemeClr val="dk1"/>
                </a:solidFill>
                <a:latin typeface="Arial"/>
                <a:ea typeface="Arial"/>
                <a:cs typeface="Arial"/>
                <a:sym typeface="Arial"/>
              </a:defRPr>
            </a:lvl7pPr>
            <a:lvl8pPr marL="0" lvl="7" indent="0" algn="r">
              <a:spcBef>
                <a:spcPts val="0"/>
              </a:spcBef>
              <a:buNone/>
              <a:defRPr sz="1100" b="0">
                <a:solidFill>
                  <a:schemeClr val="dk1"/>
                </a:solidFill>
                <a:latin typeface="Arial"/>
                <a:ea typeface="Arial"/>
                <a:cs typeface="Arial"/>
                <a:sym typeface="Arial"/>
              </a:defRPr>
            </a:lvl8pPr>
            <a:lvl9pPr marL="0" lvl="8" indent="0" algn="r">
              <a:spcBef>
                <a:spcPts val="0"/>
              </a:spcBef>
              <a:buNone/>
              <a:defRPr sz="11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pic>
        <p:nvPicPr>
          <p:cNvPr id="412" name="Google Shape;412;g229c5ba4381_2_176"/>
          <p:cNvPicPr preferRelativeResize="0"/>
          <p:nvPr/>
        </p:nvPicPr>
        <p:blipFill rotWithShape="1">
          <a:blip r:embed="rId3">
            <a:alphaModFix/>
          </a:blip>
          <a:srcRect/>
          <a:stretch/>
        </p:blipFill>
        <p:spPr>
          <a:xfrm>
            <a:off x="10794115" y="239796"/>
            <a:ext cx="1411799" cy="518836"/>
          </a:xfrm>
          <a:prstGeom prst="rect">
            <a:avLst/>
          </a:prstGeom>
          <a:noFill/>
          <a:ln>
            <a:noFill/>
          </a:ln>
        </p:spPr>
      </p:pic>
      <p:graphicFrame>
        <p:nvGraphicFramePr>
          <p:cNvPr id="413" name="Google Shape;413;g229c5ba4381_2_176"/>
          <p:cNvGraphicFramePr/>
          <p:nvPr/>
        </p:nvGraphicFramePr>
        <p:xfrm>
          <a:off x="864524" y="6417190"/>
          <a:ext cx="3000000" cy="3000000"/>
        </p:xfrm>
        <a:graphic>
          <a:graphicData uri="http://schemas.openxmlformats.org/drawingml/2006/table">
            <a:tbl>
              <a:tblPr firstRow="1" bandRow="1">
                <a:noFill/>
                <a:tableStyleId>{26FC53CC-B1F4-46AE-AAFE-A203FFBFE00A}</a:tableStyleId>
              </a:tblPr>
              <a:tblGrid>
                <a:gridCol w="2678675">
                  <a:extLst>
                    <a:ext uri="{9D8B030D-6E8A-4147-A177-3AD203B41FA5}">
                      <a16:colId xmlns:a16="http://schemas.microsoft.com/office/drawing/2014/main" val="20000"/>
                    </a:ext>
                  </a:extLst>
                </a:gridCol>
                <a:gridCol w="2678675">
                  <a:extLst>
                    <a:ext uri="{9D8B030D-6E8A-4147-A177-3AD203B41FA5}">
                      <a16:colId xmlns:a16="http://schemas.microsoft.com/office/drawing/2014/main" val="20001"/>
                    </a:ext>
                  </a:extLst>
                </a:gridCol>
                <a:gridCol w="2678675">
                  <a:extLst>
                    <a:ext uri="{9D8B030D-6E8A-4147-A177-3AD203B41FA5}">
                      <a16:colId xmlns:a16="http://schemas.microsoft.com/office/drawing/2014/main" val="20002"/>
                    </a:ext>
                  </a:extLst>
                </a:gridCol>
                <a:gridCol w="2678675">
                  <a:extLst>
                    <a:ext uri="{9D8B030D-6E8A-4147-A177-3AD203B41FA5}">
                      <a16:colId xmlns:a16="http://schemas.microsoft.com/office/drawing/2014/main" val="20003"/>
                    </a:ext>
                  </a:extLst>
                </a:gridCol>
              </a:tblGrid>
              <a:tr h="396000">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Define The Problem</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Craft The Strategy</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Assess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Evaluate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3F3"/>
                    </a:solidFill>
                  </a:tcPr>
                </a:tc>
                <a:extLst>
                  <a:ext uri="{0D108BD9-81ED-4DB2-BD59-A6C34878D82A}">
                    <a16:rowId xmlns:a16="http://schemas.microsoft.com/office/drawing/2014/main" val="10000"/>
                  </a:ext>
                </a:extLst>
              </a:tr>
            </a:tbl>
          </a:graphicData>
        </a:graphic>
      </p:graphicFrame>
      <p:sp>
        <p:nvSpPr>
          <p:cNvPr id="414" name="Google Shape;414;g229c5ba4381_2_176"/>
          <p:cNvSpPr/>
          <p:nvPr/>
        </p:nvSpPr>
        <p:spPr>
          <a:xfrm>
            <a:off x="0" y="1"/>
            <a:ext cx="160256" cy="926034"/>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15" name="Google Shape;415;g229c5ba4381_2_176"/>
          <p:cNvSpPr txBox="1">
            <a:spLocks noGrp="1"/>
          </p:cNvSpPr>
          <p:nvPr>
            <p:ph type="body" idx="2"/>
          </p:nvPr>
        </p:nvSpPr>
        <p:spPr>
          <a:xfrm>
            <a:off x="133527" y="6065970"/>
            <a:ext cx="11924946" cy="19559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1000"/>
              <a:buNone/>
              <a:defRPr sz="10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6" name="Google Shape;416;g229c5ba4381_2_176"/>
          <p:cNvSpPr/>
          <p:nvPr/>
        </p:nvSpPr>
        <p:spPr>
          <a:xfrm>
            <a:off x="-1700213" y="921571"/>
            <a:ext cx="1500188" cy="1121542"/>
          </a:xfrm>
          <a:prstGeom prst="rect">
            <a:avLst/>
          </a:prstGeom>
          <a:solidFill>
            <a:srgbClr val="0F6C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2</a:t>
            </a:r>
            <a:endParaRPr/>
          </a:p>
        </p:txBody>
      </p:sp>
      <p:sp>
        <p:nvSpPr>
          <p:cNvPr id="417" name="Google Shape;417;g229c5ba4381_2_176"/>
          <p:cNvSpPr/>
          <p:nvPr/>
        </p:nvSpPr>
        <p:spPr>
          <a:xfrm>
            <a:off x="-1714500" y="2307458"/>
            <a:ext cx="1500188" cy="1121542"/>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1</a:t>
            </a:r>
            <a:endParaRPr/>
          </a:p>
        </p:txBody>
      </p:sp>
      <p:sp>
        <p:nvSpPr>
          <p:cNvPr id="418" name="Google Shape;418;g229c5ba4381_2_176"/>
          <p:cNvSpPr/>
          <p:nvPr/>
        </p:nvSpPr>
        <p:spPr>
          <a:xfrm>
            <a:off x="-1700213" y="3821933"/>
            <a:ext cx="1500188" cy="1121542"/>
          </a:xfrm>
          <a:prstGeom prst="rect">
            <a:avLst/>
          </a:prstGeom>
          <a:solidFill>
            <a:srgbClr val="DCE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3</a:t>
            </a:r>
            <a:endParaRPr/>
          </a:p>
        </p:txBody>
      </p:sp>
      <p:sp>
        <p:nvSpPr>
          <p:cNvPr id="419" name="Google Shape;419;g229c5ba4381_2_176"/>
          <p:cNvSpPr/>
          <p:nvPr/>
        </p:nvSpPr>
        <p:spPr>
          <a:xfrm>
            <a:off x="-1700213" y="5268839"/>
            <a:ext cx="1500188" cy="1121542"/>
          </a:xfrm>
          <a:prstGeom prst="rect">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4</a:t>
            </a:r>
            <a:endParaRPr/>
          </a:p>
        </p:txBody>
      </p:sp>
      <p:grpSp>
        <p:nvGrpSpPr>
          <p:cNvPr id="420" name="Google Shape;420;g229c5ba4381_2_176"/>
          <p:cNvGrpSpPr/>
          <p:nvPr/>
        </p:nvGrpSpPr>
        <p:grpSpPr>
          <a:xfrm>
            <a:off x="67224" y="6373783"/>
            <a:ext cx="755988" cy="464680"/>
            <a:chOff x="4021733" y="1000452"/>
            <a:chExt cx="1523387" cy="915397"/>
          </a:xfrm>
        </p:grpSpPr>
        <p:pic>
          <p:nvPicPr>
            <p:cNvPr id="421" name="Google Shape;421;g229c5ba4381_2_176"/>
            <p:cNvPicPr preferRelativeResize="0"/>
            <p:nvPr/>
          </p:nvPicPr>
          <p:blipFill rotWithShape="1">
            <a:blip r:embed="rId4">
              <a:alphaModFix/>
            </a:blip>
            <a:srcRect l="36274" t="36134" r="12465" b="39496"/>
            <a:stretch/>
          </p:blipFill>
          <p:spPr>
            <a:xfrm>
              <a:off x="4194664" y="1000452"/>
              <a:ext cx="1177527" cy="694752"/>
            </a:xfrm>
            <a:prstGeom prst="rect">
              <a:avLst/>
            </a:prstGeom>
            <a:noFill/>
            <a:ln>
              <a:noFill/>
            </a:ln>
          </p:spPr>
        </p:pic>
        <p:sp>
          <p:nvSpPr>
            <p:cNvPr id="422" name="Google Shape;422;g229c5ba4381_2_176"/>
            <p:cNvSpPr txBox="1"/>
            <p:nvPr/>
          </p:nvSpPr>
          <p:spPr>
            <a:xfrm>
              <a:off x="4021733" y="1552066"/>
              <a:ext cx="1523387" cy="36378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SG" sz="600" b="1">
                  <a:solidFill>
                    <a:schemeClr val="dk1"/>
                  </a:solidFill>
                  <a:latin typeface="Arial"/>
                  <a:ea typeface="Arial"/>
                  <a:cs typeface="Arial"/>
                  <a:sym typeface="Arial"/>
                </a:rPr>
                <a:t>ADVISORY</a:t>
              </a:r>
              <a:endParaRPr sz="900" b="1">
                <a:solidFill>
                  <a:schemeClr val="dk1"/>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3"/>
        <p:cNvGrpSpPr/>
        <p:nvPr/>
      </p:nvGrpSpPr>
      <p:grpSpPr>
        <a:xfrm>
          <a:off x="0" y="0"/>
          <a:ext cx="0" cy="0"/>
          <a:chOff x="0" y="0"/>
          <a:chExt cx="0" cy="0"/>
        </a:xfrm>
      </p:grpSpPr>
      <p:sp>
        <p:nvSpPr>
          <p:cNvPr id="424" name="Google Shape;424;g229c5ba4381_2_19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Black"/>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5" name="Google Shape;425;g229c5ba4381_2_19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6" name="Google Shape;426;g229c5ba4381_2_19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7" name="Google Shape;427;g229c5ba4381_2_19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8" name="Google Shape;428;g229c5ba4381_2_19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9"/>
        <p:cNvGrpSpPr/>
        <p:nvPr/>
      </p:nvGrpSpPr>
      <p:grpSpPr>
        <a:xfrm>
          <a:off x="0" y="0"/>
          <a:ext cx="0" cy="0"/>
          <a:chOff x="0" y="0"/>
          <a:chExt cx="0" cy="0"/>
        </a:xfrm>
      </p:grpSpPr>
      <p:sp>
        <p:nvSpPr>
          <p:cNvPr id="430" name="Google Shape;430;g229c5ba4381_2_20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1" name="Google Shape;431;g229c5ba4381_2_20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2" name="Google Shape;432;g229c5ba4381_2_20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3" name="Google Shape;433;g229c5ba4381_2_20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4" name="Google Shape;434;g229c5ba4381_2_20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5" name="Google Shape;435;g229c5ba4381_2_20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6"/>
        <p:cNvGrpSpPr/>
        <p:nvPr/>
      </p:nvGrpSpPr>
      <p:grpSpPr>
        <a:xfrm>
          <a:off x="0" y="0"/>
          <a:ext cx="0" cy="0"/>
          <a:chOff x="0" y="0"/>
          <a:chExt cx="0" cy="0"/>
        </a:xfrm>
      </p:grpSpPr>
      <p:sp>
        <p:nvSpPr>
          <p:cNvPr id="437" name="Google Shape;437;g229c5ba4381_2_20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g229c5ba4381_2_20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9" name="Google Shape;439;g229c5ba4381_2_20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0" name="Google Shape;440;g229c5ba4381_2_20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1" name="Google Shape;441;g229c5ba4381_2_20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2" name="Google Shape;442;g229c5ba4381_2_20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3" name="Google Shape;443;g229c5ba4381_2_20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4" name="Google Shape;444;g229c5ba4381_2_20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Dont Use">
  <p:cSld name="Dont Use">
    <p:spTree>
      <p:nvGrpSpPr>
        <p:cNvPr id="1" name="Shape 445"/>
        <p:cNvGrpSpPr/>
        <p:nvPr/>
      </p:nvGrpSpPr>
      <p:grpSpPr>
        <a:xfrm>
          <a:off x="0" y="0"/>
          <a:ext cx="0" cy="0"/>
          <a:chOff x="0" y="0"/>
          <a:chExt cx="0" cy="0"/>
        </a:xfrm>
      </p:grpSpPr>
      <p:pic>
        <p:nvPicPr>
          <p:cNvPr id="446" name="Google Shape;446;g229c5ba4381_2_216" descr="Futuristic city:How the Singapore skyline changed over the past decade"/>
          <p:cNvPicPr preferRelativeResize="0"/>
          <p:nvPr/>
        </p:nvPicPr>
        <p:blipFill rotWithShape="1">
          <a:blip r:embed="rId2">
            <a:alphaModFix amt="20000"/>
          </a:blip>
          <a:srcRect t="26443" b="63897"/>
          <a:stretch/>
        </p:blipFill>
        <p:spPr>
          <a:xfrm>
            <a:off x="-9524" y="-46550"/>
            <a:ext cx="12192000" cy="941195"/>
          </a:xfrm>
          <a:prstGeom prst="rect">
            <a:avLst/>
          </a:prstGeom>
          <a:gradFill>
            <a:gsLst>
              <a:gs pos="0">
                <a:srgbClr val="F5F7FC"/>
              </a:gs>
              <a:gs pos="2000">
                <a:schemeClr val="lt1"/>
              </a:gs>
              <a:gs pos="8500">
                <a:srgbClr val="FFFFFF"/>
              </a:gs>
              <a:gs pos="8750">
                <a:srgbClr val="FFFFFF"/>
              </a:gs>
              <a:gs pos="8875">
                <a:srgbClr val="FFFFFF"/>
              </a:gs>
              <a:gs pos="9000">
                <a:schemeClr val="lt1"/>
              </a:gs>
              <a:gs pos="12000">
                <a:schemeClr val="lt1"/>
              </a:gs>
              <a:gs pos="30000">
                <a:srgbClr val="A9BEE4"/>
              </a:gs>
              <a:gs pos="62000">
                <a:srgbClr val="0070C0"/>
              </a:gs>
              <a:gs pos="100000">
                <a:srgbClr val="002060"/>
              </a:gs>
            </a:gsLst>
            <a:lin ang="10800000" scaled="0"/>
          </a:gradFill>
          <a:ln>
            <a:noFill/>
          </a:ln>
        </p:spPr>
      </p:pic>
      <p:sp>
        <p:nvSpPr>
          <p:cNvPr id="447" name="Google Shape;447;g229c5ba4381_2_216"/>
          <p:cNvSpPr txBox="1">
            <a:spLocks noGrp="1"/>
          </p:cNvSpPr>
          <p:nvPr>
            <p:ph type="title"/>
          </p:nvPr>
        </p:nvSpPr>
        <p:spPr>
          <a:xfrm>
            <a:off x="160256" y="60566"/>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000"/>
              <a:buFont typeface="Arial"/>
              <a:buNone/>
              <a:defRPr sz="2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8" name="Google Shape;448;g229c5ba4381_2_216"/>
          <p:cNvSpPr txBox="1">
            <a:spLocks noGrp="1"/>
          </p:cNvSpPr>
          <p:nvPr>
            <p:ph type="body" idx="1"/>
          </p:nvPr>
        </p:nvSpPr>
        <p:spPr>
          <a:xfrm>
            <a:off x="160256" y="612465"/>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i="1">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49" name="Google Shape;449;g229c5ba4381_2_216"/>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cxnSp>
        <p:nvCxnSpPr>
          <p:cNvPr id="450" name="Google Shape;450;g229c5ba4381_2_216"/>
          <p:cNvCxnSpPr/>
          <p:nvPr/>
        </p:nvCxnSpPr>
        <p:spPr>
          <a:xfrm>
            <a:off x="0" y="921571"/>
            <a:ext cx="12192000" cy="19623"/>
          </a:xfrm>
          <a:prstGeom prst="straightConnector1">
            <a:avLst/>
          </a:prstGeom>
          <a:noFill/>
          <a:ln w="28575" cap="flat" cmpd="sng">
            <a:solidFill>
              <a:srgbClr val="003A7D"/>
            </a:solidFill>
            <a:prstDash val="solid"/>
            <a:miter lim="800000"/>
            <a:headEnd type="none" w="sm" len="sm"/>
            <a:tailEnd type="none" w="sm" len="sm"/>
          </a:ln>
        </p:spPr>
      </p:cxnSp>
      <p:sp>
        <p:nvSpPr>
          <p:cNvPr id="451" name="Google Shape;451;g229c5ba4381_2_216"/>
          <p:cNvSpPr txBox="1">
            <a:spLocks noGrp="1"/>
          </p:cNvSpPr>
          <p:nvPr>
            <p:ph type="body" idx="2"/>
          </p:nvPr>
        </p:nvSpPr>
        <p:spPr>
          <a:xfrm>
            <a:off x="133527" y="6008930"/>
            <a:ext cx="11924946" cy="252638"/>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1100"/>
              <a:buNone/>
              <a:defRPr sz="11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2" name="Google Shape;452;g229c5ba4381_2_216"/>
          <p:cNvSpPr txBox="1">
            <a:spLocks noGrp="1"/>
          </p:cNvSpPr>
          <p:nvPr>
            <p:ph type="sldNum" idx="12"/>
          </p:nvPr>
        </p:nvSpPr>
        <p:spPr>
          <a:xfrm>
            <a:off x="11839575" y="6459615"/>
            <a:ext cx="342901" cy="311150"/>
          </a:xfrm>
          <a:prstGeom prst="rect">
            <a:avLst/>
          </a:prstGeom>
          <a:noFill/>
          <a:ln>
            <a:noFill/>
          </a:ln>
        </p:spPr>
        <p:txBody>
          <a:bodyPr spcFirstLastPara="1" wrap="square" lIns="72000" tIns="72000" rIns="72000" bIns="72000" anchor="ctr" anchorCtr="0">
            <a:noAutofit/>
          </a:bodyPr>
          <a:lstStyle>
            <a:lvl1pPr marL="0" lvl="0" indent="0" algn="r">
              <a:spcBef>
                <a:spcPts val="0"/>
              </a:spcBef>
              <a:buNone/>
              <a:defRPr sz="1100" b="0">
                <a:solidFill>
                  <a:schemeClr val="dk1"/>
                </a:solidFill>
                <a:latin typeface="Arial"/>
                <a:ea typeface="Arial"/>
                <a:cs typeface="Arial"/>
                <a:sym typeface="Arial"/>
              </a:defRPr>
            </a:lvl1pPr>
            <a:lvl2pPr marL="0" lvl="1" indent="0" algn="r">
              <a:spcBef>
                <a:spcPts val="0"/>
              </a:spcBef>
              <a:buNone/>
              <a:defRPr sz="1100" b="0">
                <a:solidFill>
                  <a:schemeClr val="dk1"/>
                </a:solidFill>
                <a:latin typeface="Arial"/>
                <a:ea typeface="Arial"/>
                <a:cs typeface="Arial"/>
                <a:sym typeface="Arial"/>
              </a:defRPr>
            </a:lvl2pPr>
            <a:lvl3pPr marL="0" lvl="2" indent="0" algn="r">
              <a:spcBef>
                <a:spcPts val="0"/>
              </a:spcBef>
              <a:buNone/>
              <a:defRPr sz="1100" b="0">
                <a:solidFill>
                  <a:schemeClr val="dk1"/>
                </a:solidFill>
                <a:latin typeface="Arial"/>
                <a:ea typeface="Arial"/>
                <a:cs typeface="Arial"/>
                <a:sym typeface="Arial"/>
              </a:defRPr>
            </a:lvl3pPr>
            <a:lvl4pPr marL="0" lvl="3" indent="0" algn="r">
              <a:spcBef>
                <a:spcPts val="0"/>
              </a:spcBef>
              <a:buNone/>
              <a:defRPr sz="1100" b="0">
                <a:solidFill>
                  <a:schemeClr val="dk1"/>
                </a:solidFill>
                <a:latin typeface="Arial"/>
                <a:ea typeface="Arial"/>
                <a:cs typeface="Arial"/>
                <a:sym typeface="Arial"/>
              </a:defRPr>
            </a:lvl4pPr>
            <a:lvl5pPr marL="0" lvl="4" indent="0" algn="r">
              <a:spcBef>
                <a:spcPts val="0"/>
              </a:spcBef>
              <a:buNone/>
              <a:defRPr sz="1100" b="0">
                <a:solidFill>
                  <a:schemeClr val="dk1"/>
                </a:solidFill>
                <a:latin typeface="Arial"/>
                <a:ea typeface="Arial"/>
                <a:cs typeface="Arial"/>
                <a:sym typeface="Arial"/>
              </a:defRPr>
            </a:lvl5pPr>
            <a:lvl6pPr marL="0" lvl="5" indent="0" algn="r">
              <a:spcBef>
                <a:spcPts val="0"/>
              </a:spcBef>
              <a:buNone/>
              <a:defRPr sz="1100" b="0">
                <a:solidFill>
                  <a:schemeClr val="dk1"/>
                </a:solidFill>
                <a:latin typeface="Arial"/>
                <a:ea typeface="Arial"/>
                <a:cs typeface="Arial"/>
                <a:sym typeface="Arial"/>
              </a:defRPr>
            </a:lvl6pPr>
            <a:lvl7pPr marL="0" lvl="6" indent="0" algn="r">
              <a:spcBef>
                <a:spcPts val="0"/>
              </a:spcBef>
              <a:buNone/>
              <a:defRPr sz="1100" b="0">
                <a:solidFill>
                  <a:schemeClr val="dk1"/>
                </a:solidFill>
                <a:latin typeface="Arial"/>
                <a:ea typeface="Arial"/>
                <a:cs typeface="Arial"/>
                <a:sym typeface="Arial"/>
              </a:defRPr>
            </a:lvl7pPr>
            <a:lvl8pPr marL="0" lvl="7" indent="0" algn="r">
              <a:spcBef>
                <a:spcPts val="0"/>
              </a:spcBef>
              <a:buNone/>
              <a:defRPr sz="1100" b="0">
                <a:solidFill>
                  <a:schemeClr val="dk1"/>
                </a:solidFill>
                <a:latin typeface="Arial"/>
                <a:ea typeface="Arial"/>
                <a:cs typeface="Arial"/>
                <a:sym typeface="Arial"/>
              </a:defRPr>
            </a:lvl8pPr>
            <a:lvl9pPr marL="0" lvl="8" indent="0" algn="r">
              <a:spcBef>
                <a:spcPts val="0"/>
              </a:spcBef>
              <a:buNone/>
              <a:defRPr sz="11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
        <p:nvSpPr>
          <p:cNvPr id="453" name="Google Shape;453;g229c5ba4381_2_216"/>
          <p:cNvSpPr/>
          <p:nvPr/>
        </p:nvSpPr>
        <p:spPr>
          <a:xfrm>
            <a:off x="0" y="79055"/>
            <a:ext cx="160256" cy="797101"/>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454" name="Google Shape;454;g229c5ba4381_2_216"/>
          <p:cNvGrpSpPr/>
          <p:nvPr/>
        </p:nvGrpSpPr>
        <p:grpSpPr>
          <a:xfrm>
            <a:off x="160256" y="6433243"/>
            <a:ext cx="643172" cy="369923"/>
            <a:chOff x="11029951" y="300592"/>
            <a:chExt cx="1085850" cy="651908"/>
          </a:xfrm>
        </p:grpSpPr>
        <p:pic>
          <p:nvPicPr>
            <p:cNvPr id="455" name="Google Shape;455;g229c5ba4381_2_216"/>
            <p:cNvPicPr preferRelativeResize="0"/>
            <p:nvPr/>
          </p:nvPicPr>
          <p:blipFill rotWithShape="1">
            <a:blip r:embed="rId3">
              <a:alphaModFix/>
            </a:blip>
            <a:srcRect l="36274" t="36134" r="12465" b="39496"/>
            <a:stretch/>
          </p:blipFill>
          <p:spPr>
            <a:xfrm>
              <a:off x="11136211" y="300592"/>
              <a:ext cx="930480" cy="442358"/>
            </a:xfrm>
            <a:prstGeom prst="rect">
              <a:avLst/>
            </a:prstGeom>
            <a:noFill/>
            <a:ln>
              <a:noFill/>
            </a:ln>
          </p:spPr>
        </p:pic>
        <p:pic>
          <p:nvPicPr>
            <p:cNvPr id="456" name="Google Shape;456;g229c5ba4381_2_216" descr="Asd advisory logo | Logo design contest | 99designs"/>
            <p:cNvPicPr preferRelativeResize="0"/>
            <p:nvPr/>
          </p:nvPicPr>
          <p:blipFill rotWithShape="1">
            <a:blip r:embed="rId4">
              <a:alphaModFix/>
            </a:blip>
            <a:srcRect l="29600" t="38600" r="28999" b="54800"/>
            <a:stretch/>
          </p:blipFill>
          <p:spPr>
            <a:xfrm>
              <a:off x="11029951" y="779393"/>
              <a:ext cx="1085850" cy="173107"/>
            </a:xfrm>
            <a:prstGeom prst="rect">
              <a:avLst/>
            </a:prstGeom>
            <a:noFill/>
            <a:ln>
              <a:noFill/>
            </a:ln>
          </p:spPr>
        </p:pic>
      </p:grpSp>
      <p:pic>
        <p:nvPicPr>
          <p:cNvPr id="457" name="Google Shape;457;g229c5ba4381_2_216"/>
          <p:cNvPicPr preferRelativeResize="0"/>
          <p:nvPr/>
        </p:nvPicPr>
        <p:blipFill rotWithShape="1">
          <a:blip r:embed="rId5">
            <a:alphaModFix/>
          </a:blip>
          <a:srcRect/>
          <a:stretch/>
        </p:blipFill>
        <p:spPr>
          <a:xfrm>
            <a:off x="10794115" y="239796"/>
            <a:ext cx="1411799" cy="518836"/>
          </a:xfrm>
          <a:prstGeom prst="rect">
            <a:avLst/>
          </a:prstGeom>
          <a:noFill/>
          <a:ln>
            <a:noFill/>
          </a:ln>
        </p:spPr>
      </p:pic>
      <p:sp>
        <p:nvSpPr>
          <p:cNvPr id="458" name="Google Shape;458;g229c5ba4381_2_216"/>
          <p:cNvSpPr/>
          <p:nvPr/>
        </p:nvSpPr>
        <p:spPr>
          <a:xfrm>
            <a:off x="-1700213" y="921571"/>
            <a:ext cx="1500188" cy="1121542"/>
          </a:xfrm>
          <a:prstGeom prst="rect">
            <a:avLst/>
          </a:prstGeom>
          <a:solidFill>
            <a:srgbClr val="021F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1</a:t>
            </a:r>
            <a:endParaRPr/>
          </a:p>
        </p:txBody>
      </p:sp>
      <p:sp>
        <p:nvSpPr>
          <p:cNvPr id="459" name="Google Shape;459;g229c5ba4381_2_216"/>
          <p:cNvSpPr/>
          <p:nvPr/>
        </p:nvSpPr>
        <p:spPr>
          <a:xfrm>
            <a:off x="-1714500" y="2307458"/>
            <a:ext cx="1500188" cy="1121542"/>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2</a:t>
            </a:r>
            <a:endParaRPr/>
          </a:p>
        </p:txBody>
      </p:sp>
      <p:sp>
        <p:nvSpPr>
          <p:cNvPr id="460" name="Google Shape;460;g229c5ba4381_2_216"/>
          <p:cNvSpPr/>
          <p:nvPr/>
        </p:nvSpPr>
        <p:spPr>
          <a:xfrm>
            <a:off x="-1700213" y="3821933"/>
            <a:ext cx="1500188" cy="1121542"/>
          </a:xfrm>
          <a:prstGeom prst="rect">
            <a:avLst/>
          </a:prstGeom>
          <a:solidFill>
            <a:srgbClr val="DCE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3</a:t>
            </a:r>
            <a:endParaRPr/>
          </a:p>
        </p:txBody>
      </p:sp>
      <p:sp>
        <p:nvSpPr>
          <p:cNvPr id="461" name="Google Shape;461;g229c5ba4381_2_216"/>
          <p:cNvSpPr/>
          <p:nvPr/>
        </p:nvSpPr>
        <p:spPr>
          <a:xfrm>
            <a:off x="-1700213" y="5268839"/>
            <a:ext cx="1500188" cy="1121542"/>
          </a:xfrm>
          <a:prstGeom prst="rect">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4</a:t>
            </a:r>
            <a:endParaRPr/>
          </a:p>
        </p:txBody>
      </p:sp>
      <p:graphicFrame>
        <p:nvGraphicFramePr>
          <p:cNvPr id="462" name="Google Shape;462;g229c5ba4381_2_216"/>
          <p:cNvGraphicFramePr/>
          <p:nvPr/>
        </p:nvGraphicFramePr>
        <p:xfrm>
          <a:off x="12700" y="6464300"/>
          <a:ext cx="3000000" cy="3000000"/>
        </p:xfrm>
        <a:graphic>
          <a:graphicData uri="http://schemas.openxmlformats.org/drawingml/2006/table">
            <a:tbl>
              <a:tblPr firstRow="1" bandRow="1">
                <a:noFill/>
                <a:tableStyleId>{26FC53CC-B1F4-46AE-AAFE-A203FFBFE00A}</a:tableStyleId>
              </a:tblPr>
              <a:tblGrid>
                <a:gridCol w="2892425">
                  <a:extLst>
                    <a:ext uri="{9D8B030D-6E8A-4147-A177-3AD203B41FA5}">
                      <a16:colId xmlns:a16="http://schemas.microsoft.com/office/drawing/2014/main" val="20000"/>
                    </a:ext>
                  </a:extLst>
                </a:gridCol>
                <a:gridCol w="2892425">
                  <a:extLst>
                    <a:ext uri="{9D8B030D-6E8A-4147-A177-3AD203B41FA5}">
                      <a16:colId xmlns:a16="http://schemas.microsoft.com/office/drawing/2014/main" val="20001"/>
                    </a:ext>
                  </a:extLst>
                </a:gridCol>
                <a:gridCol w="2892425">
                  <a:extLst>
                    <a:ext uri="{9D8B030D-6E8A-4147-A177-3AD203B41FA5}">
                      <a16:colId xmlns:a16="http://schemas.microsoft.com/office/drawing/2014/main" val="20002"/>
                    </a:ext>
                  </a:extLst>
                </a:gridCol>
                <a:gridCol w="2892425">
                  <a:extLst>
                    <a:ext uri="{9D8B030D-6E8A-4147-A177-3AD203B41FA5}">
                      <a16:colId xmlns:a16="http://schemas.microsoft.com/office/drawing/2014/main" val="20003"/>
                    </a:ext>
                  </a:extLst>
                </a:gridCol>
              </a:tblGrid>
              <a:tr h="396000">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Define The Problem</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2CB"/>
                    </a:solidFill>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Craft The Strategy</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Assess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Evaluate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ssess Implementation">
  <p:cSld name="Assess Implementation">
    <p:spTree>
      <p:nvGrpSpPr>
        <p:cNvPr id="1" name="Shape 52"/>
        <p:cNvGrpSpPr/>
        <p:nvPr/>
      </p:nvGrpSpPr>
      <p:grpSpPr>
        <a:xfrm>
          <a:off x="0" y="0"/>
          <a:ext cx="0" cy="0"/>
          <a:chOff x="0" y="0"/>
          <a:chExt cx="0" cy="0"/>
        </a:xfrm>
      </p:grpSpPr>
      <p:pic>
        <p:nvPicPr>
          <p:cNvPr id="53" name="Google Shape;53;p33" descr="Wind, Hydro, Solar and Hybrid Power | GE Renewable Energy"/>
          <p:cNvPicPr preferRelativeResize="0"/>
          <p:nvPr/>
        </p:nvPicPr>
        <p:blipFill rotWithShape="1">
          <a:blip r:embed="rId2">
            <a:alphaModFix/>
          </a:blip>
          <a:srcRect r="5780" b="28733"/>
          <a:stretch/>
        </p:blipFill>
        <p:spPr>
          <a:xfrm>
            <a:off x="0" y="-1"/>
            <a:ext cx="12191647" cy="976363"/>
          </a:xfrm>
          <a:prstGeom prst="rect">
            <a:avLst/>
          </a:prstGeom>
          <a:noFill/>
          <a:ln>
            <a:noFill/>
          </a:ln>
        </p:spPr>
      </p:pic>
      <p:sp>
        <p:nvSpPr>
          <p:cNvPr id="54" name="Google Shape;54;p33"/>
          <p:cNvSpPr/>
          <p:nvPr/>
        </p:nvSpPr>
        <p:spPr>
          <a:xfrm>
            <a:off x="0" y="-4764"/>
            <a:ext cx="12182298" cy="976362"/>
          </a:xfrm>
          <a:prstGeom prst="rect">
            <a:avLst/>
          </a:prstGeom>
          <a:gradFill>
            <a:gsLst>
              <a:gs pos="0">
                <a:srgbClr val="F5F7FC"/>
              </a:gs>
              <a:gs pos="32000">
                <a:srgbClr val="0F6CB8"/>
              </a:gs>
              <a:gs pos="80000">
                <a:srgbClr val="A9BEE4">
                  <a:alpha val="73725"/>
                </a:srgbClr>
              </a:gs>
              <a:gs pos="100000">
                <a:srgbClr val="A9BEE4">
                  <a:alpha val="73725"/>
                </a:srgbClr>
              </a:gs>
            </a:gsLst>
            <a:lin ang="360000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 name="Google Shape;55;p33"/>
          <p:cNvSpPr txBox="1">
            <a:spLocks noGrp="1"/>
          </p:cNvSpPr>
          <p:nvPr>
            <p:ph type="title"/>
          </p:nvPr>
        </p:nvSpPr>
        <p:spPr>
          <a:xfrm>
            <a:off x="160256" y="122110"/>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000"/>
              <a:buFont typeface="Arial"/>
              <a:buNone/>
              <a:defRPr sz="2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3"/>
          <p:cNvSpPr txBox="1">
            <a:spLocks noGrp="1"/>
          </p:cNvSpPr>
          <p:nvPr>
            <p:ph type="body" idx="1"/>
          </p:nvPr>
        </p:nvSpPr>
        <p:spPr>
          <a:xfrm>
            <a:off x="160256" y="674009"/>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i="1">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7" name="Google Shape;57;p33"/>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cxnSp>
        <p:nvCxnSpPr>
          <p:cNvPr id="58" name="Google Shape;58;p33"/>
          <p:cNvCxnSpPr/>
          <p:nvPr/>
        </p:nvCxnSpPr>
        <p:spPr>
          <a:xfrm>
            <a:off x="-9702" y="976362"/>
            <a:ext cx="12201702" cy="0"/>
          </a:xfrm>
          <a:prstGeom prst="straightConnector1">
            <a:avLst/>
          </a:prstGeom>
          <a:noFill/>
          <a:ln w="28575" cap="flat" cmpd="sng">
            <a:solidFill>
              <a:srgbClr val="003A7D"/>
            </a:solidFill>
            <a:prstDash val="solid"/>
            <a:miter lim="800000"/>
            <a:headEnd type="none" w="sm" len="sm"/>
            <a:tailEnd type="none" w="sm" len="sm"/>
          </a:ln>
        </p:spPr>
      </p:cxnSp>
      <p:sp>
        <p:nvSpPr>
          <p:cNvPr id="59" name="Google Shape;59;p33"/>
          <p:cNvSpPr txBox="1">
            <a:spLocks noGrp="1"/>
          </p:cNvSpPr>
          <p:nvPr>
            <p:ph type="body" idx="2"/>
          </p:nvPr>
        </p:nvSpPr>
        <p:spPr>
          <a:xfrm>
            <a:off x="133527" y="6065970"/>
            <a:ext cx="11924946" cy="19559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900"/>
              <a:buNone/>
              <a:defRPr sz="9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33"/>
          <p:cNvSpPr txBox="1">
            <a:spLocks noGrp="1"/>
          </p:cNvSpPr>
          <p:nvPr>
            <p:ph type="sldNum" idx="12"/>
          </p:nvPr>
        </p:nvSpPr>
        <p:spPr>
          <a:xfrm>
            <a:off x="11839575" y="6459615"/>
            <a:ext cx="342901" cy="311150"/>
          </a:xfrm>
          <a:prstGeom prst="rect">
            <a:avLst/>
          </a:prstGeom>
          <a:noFill/>
          <a:ln>
            <a:noFill/>
          </a:ln>
        </p:spPr>
        <p:txBody>
          <a:bodyPr spcFirstLastPara="1" wrap="square" lIns="72000" tIns="72000" rIns="72000" bIns="72000" anchor="ctr" anchorCtr="0">
            <a:noAutofit/>
          </a:bodyPr>
          <a:lstStyle>
            <a:lvl1pPr marL="0" lvl="0" indent="0" algn="r">
              <a:spcBef>
                <a:spcPts val="0"/>
              </a:spcBef>
              <a:buNone/>
              <a:defRPr sz="1100" b="0">
                <a:solidFill>
                  <a:schemeClr val="dk1"/>
                </a:solidFill>
                <a:latin typeface="Arial"/>
                <a:ea typeface="Arial"/>
                <a:cs typeface="Arial"/>
                <a:sym typeface="Arial"/>
              </a:defRPr>
            </a:lvl1pPr>
            <a:lvl2pPr marL="0" lvl="1" indent="0" algn="r">
              <a:spcBef>
                <a:spcPts val="0"/>
              </a:spcBef>
              <a:buNone/>
              <a:defRPr sz="1100" b="0">
                <a:solidFill>
                  <a:schemeClr val="dk1"/>
                </a:solidFill>
                <a:latin typeface="Arial"/>
                <a:ea typeface="Arial"/>
                <a:cs typeface="Arial"/>
                <a:sym typeface="Arial"/>
              </a:defRPr>
            </a:lvl2pPr>
            <a:lvl3pPr marL="0" lvl="2" indent="0" algn="r">
              <a:spcBef>
                <a:spcPts val="0"/>
              </a:spcBef>
              <a:buNone/>
              <a:defRPr sz="1100" b="0">
                <a:solidFill>
                  <a:schemeClr val="dk1"/>
                </a:solidFill>
                <a:latin typeface="Arial"/>
                <a:ea typeface="Arial"/>
                <a:cs typeface="Arial"/>
                <a:sym typeface="Arial"/>
              </a:defRPr>
            </a:lvl3pPr>
            <a:lvl4pPr marL="0" lvl="3" indent="0" algn="r">
              <a:spcBef>
                <a:spcPts val="0"/>
              </a:spcBef>
              <a:buNone/>
              <a:defRPr sz="1100" b="0">
                <a:solidFill>
                  <a:schemeClr val="dk1"/>
                </a:solidFill>
                <a:latin typeface="Arial"/>
                <a:ea typeface="Arial"/>
                <a:cs typeface="Arial"/>
                <a:sym typeface="Arial"/>
              </a:defRPr>
            </a:lvl4pPr>
            <a:lvl5pPr marL="0" lvl="4" indent="0" algn="r">
              <a:spcBef>
                <a:spcPts val="0"/>
              </a:spcBef>
              <a:buNone/>
              <a:defRPr sz="1100" b="0">
                <a:solidFill>
                  <a:schemeClr val="dk1"/>
                </a:solidFill>
                <a:latin typeface="Arial"/>
                <a:ea typeface="Arial"/>
                <a:cs typeface="Arial"/>
                <a:sym typeface="Arial"/>
              </a:defRPr>
            </a:lvl5pPr>
            <a:lvl6pPr marL="0" lvl="5" indent="0" algn="r">
              <a:spcBef>
                <a:spcPts val="0"/>
              </a:spcBef>
              <a:buNone/>
              <a:defRPr sz="1100" b="0">
                <a:solidFill>
                  <a:schemeClr val="dk1"/>
                </a:solidFill>
                <a:latin typeface="Arial"/>
                <a:ea typeface="Arial"/>
                <a:cs typeface="Arial"/>
                <a:sym typeface="Arial"/>
              </a:defRPr>
            </a:lvl6pPr>
            <a:lvl7pPr marL="0" lvl="6" indent="0" algn="r">
              <a:spcBef>
                <a:spcPts val="0"/>
              </a:spcBef>
              <a:buNone/>
              <a:defRPr sz="1100" b="0">
                <a:solidFill>
                  <a:schemeClr val="dk1"/>
                </a:solidFill>
                <a:latin typeface="Arial"/>
                <a:ea typeface="Arial"/>
                <a:cs typeface="Arial"/>
                <a:sym typeface="Arial"/>
              </a:defRPr>
            </a:lvl7pPr>
            <a:lvl8pPr marL="0" lvl="7" indent="0" algn="r">
              <a:spcBef>
                <a:spcPts val="0"/>
              </a:spcBef>
              <a:buNone/>
              <a:defRPr sz="1100" b="0">
                <a:solidFill>
                  <a:schemeClr val="dk1"/>
                </a:solidFill>
                <a:latin typeface="Arial"/>
                <a:ea typeface="Arial"/>
                <a:cs typeface="Arial"/>
                <a:sym typeface="Arial"/>
              </a:defRPr>
            </a:lvl8pPr>
            <a:lvl9pPr marL="0" lvl="8" indent="0" algn="r">
              <a:spcBef>
                <a:spcPts val="0"/>
              </a:spcBef>
              <a:buNone/>
              <a:defRPr sz="11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
        <p:nvSpPr>
          <p:cNvPr id="61" name="Google Shape;61;p33"/>
          <p:cNvSpPr/>
          <p:nvPr/>
        </p:nvSpPr>
        <p:spPr>
          <a:xfrm>
            <a:off x="-1700213" y="921571"/>
            <a:ext cx="1500188" cy="1121542"/>
          </a:xfrm>
          <a:prstGeom prst="rect">
            <a:avLst/>
          </a:prstGeom>
          <a:solidFill>
            <a:srgbClr val="0F6C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2</a:t>
            </a:r>
            <a:endParaRPr/>
          </a:p>
        </p:txBody>
      </p:sp>
      <p:sp>
        <p:nvSpPr>
          <p:cNvPr id="62" name="Google Shape;62;p33"/>
          <p:cNvSpPr/>
          <p:nvPr/>
        </p:nvSpPr>
        <p:spPr>
          <a:xfrm>
            <a:off x="-1714500" y="2307458"/>
            <a:ext cx="1500188" cy="1121542"/>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1</a:t>
            </a:r>
            <a:endParaRPr/>
          </a:p>
        </p:txBody>
      </p:sp>
      <p:sp>
        <p:nvSpPr>
          <p:cNvPr id="63" name="Google Shape;63;p33"/>
          <p:cNvSpPr/>
          <p:nvPr/>
        </p:nvSpPr>
        <p:spPr>
          <a:xfrm>
            <a:off x="-1700213" y="3821933"/>
            <a:ext cx="1500188" cy="1121542"/>
          </a:xfrm>
          <a:prstGeom prst="rect">
            <a:avLst/>
          </a:prstGeom>
          <a:solidFill>
            <a:srgbClr val="DCE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3</a:t>
            </a:r>
            <a:endParaRPr/>
          </a:p>
        </p:txBody>
      </p:sp>
      <p:sp>
        <p:nvSpPr>
          <p:cNvPr id="64" name="Google Shape;64;p33"/>
          <p:cNvSpPr/>
          <p:nvPr/>
        </p:nvSpPr>
        <p:spPr>
          <a:xfrm>
            <a:off x="-1700213" y="5268839"/>
            <a:ext cx="1500188" cy="1121542"/>
          </a:xfrm>
          <a:prstGeom prst="rect">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4</a:t>
            </a:r>
            <a:endParaRPr/>
          </a:p>
        </p:txBody>
      </p:sp>
      <p:graphicFrame>
        <p:nvGraphicFramePr>
          <p:cNvPr id="65" name="Google Shape;65;p33"/>
          <p:cNvGraphicFramePr/>
          <p:nvPr/>
        </p:nvGraphicFramePr>
        <p:xfrm>
          <a:off x="864524" y="6417190"/>
          <a:ext cx="3000000" cy="3000000"/>
        </p:xfrm>
        <a:graphic>
          <a:graphicData uri="http://schemas.openxmlformats.org/drawingml/2006/table">
            <a:tbl>
              <a:tblPr firstRow="1" bandRow="1">
                <a:noFill/>
                <a:tableStyleId>{26FC53CC-B1F4-46AE-AAFE-A203FFBFE00A}</a:tableStyleId>
              </a:tblPr>
              <a:tblGrid>
                <a:gridCol w="2678675">
                  <a:extLst>
                    <a:ext uri="{9D8B030D-6E8A-4147-A177-3AD203B41FA5}">
                      <a16:colId xmlns:a16="http://schemas.microsoft.com/office/drawing/2014/main" val="20000"/>
                    </a:ext>
                  </a:extLst>
                </a:gridCol>
                <a:gridCol w="2678675">
                  <a:extLst>
                    <a:ext uri="{9D8B030D-6E8A-4147-A177-3AD203B41FA5}">
                      <a16:colId xmlns:a16="http://schemas.microsoft.com/office/drawing/2014/main" val="20001"/>
                    </a:ext>
                  </a:extLst>
                </a:gridCol>
                <a:gridCol w="2678675">
                  <a:extLst>
                    <a:ext uri="{9D8B030D-6E8A-4147-A177-3AD203B41FA5}">
                      <a16:colId xmlns:a16="http://schemas.microsoft.com/office/drawing/2014/main" val="20002"/>
                    </a:ext>
                  </a:extLst>
                </a:gridCol>
                <a:gridCol w="2678675">
                  <a:extLst>
                    <a:ext uri="{9D8B030D-6E8A-4147-A177-3AD203B41FA5}">
                      <a16:colId xmlns:a16="http://schemas.microsoft.com/office/drawing/2014/main" val="20003"/>
                    </a:ext>
                  </a:extLst>
                </a:gridCol>
              </a:tblGrid>
              <a:tr h="396000">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Define The Problem</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Devise The Strategy</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Assess Implementation</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3F3"/>
                    </a:solidFill>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Evaluate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66" name="Google Shape;66;p33" descr="GE Logo and symbol, meaning, history, PNG, brand"/>
          <p:cNvPicPr preferRelativeResize="0"/>
          <p:nvPr/>
        </p:nvPicPr>
        <p:blipFill rotWithShape="1">
          <a:blip r:embed="rId3">
            <a:alphaModFix/>
          </a:blip>
          <a:srcRect/>
          <a:stretch/>
        </p:blipFill>
        <p:spPr>
          <a:xfrm>
            <a:off x="11015098" y="211765"/>
            <a:ext cx="1172295" cy="659416"/>
          </a:xfrm>
          <a:prstGeom prst="rect">
            <a:avLst/>
          </a:prstGeom>
          <a:noFill/>
          <a:ln>
            <a:noFill/>
          </a:ln>
        </p:spPr>
      </p:pic>
      <p:sp>
        <p:nvSpPr>
          <p:cNvPr id="67" name="Google Shape;67;p33"/>
          <p:cNvSpPr/>
          <p:nvPr/>
        </p:nvSpPr>
        <p:spPr>
          <a:xfrm>
            <a:off x="44692" y="6491172"/>
            <a:ext cx="756138" cy="263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100">
                <a:solidFill>
                  <a:schemeClr val="dk1"/>
                </a:solidFill>
                <a:latin typeface="Arial"/>
                <a:ea typeface="Arial"/>
                <a:cs typeface="Arial"/>
                <a:sym typeface="Arial"/>
              </a:rPr>
              <a:t>Group 8</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3"/>
        <p:cNvGrpSpPr/>
        <p:nvPr/>
      </p:nvGrpSpPr>
      <p:grpSpPr>
        <a:xfrm>
          <a:off x="0" y="0"/>
          <a:ext cx="0" cy="0"/>
          <a:chOff x="0" y="0"/>
          <a:chExt cx="0" cy="0"/>
        </a:xfrm>
      </p:grpSpPr>
      <p:sp>
        <p:nvSpPr>
          <p:cNvPr id="464" name="Google Shape;464;g229c5ba4381_2_2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g229c5ba4381_2_2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6" name="Google Shape;466;g229c5ba4381_2_2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7" name="Google Shape;467;g229c5ba4381_2_2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8"/>
        <p:cNvGrpSpPr/>
        <p:nvPr/>
      </p:nvGrpSpPr>
      <p:grpSpPr>
        <a:xfrm>
          <a:off x="0" y="0"/>
          <a:ext cx="0" cy="0"/>
          <a:chOff x="0" y="0"/>
          <a:chExt cx="0" cy="0"/>
        </a:xfrm>
      </p:grpSpPr>
      <p:sp>
        <p:nvSpPr>
          <p:cNvPr id="469" name="Google Shape;469;g229c5ba4381_2_2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0" name="Google Shape;470;g229c5ba4381_2_2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1" name="Google Shape;471;g229c5ba4381_2_2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72"/>
        <p:cNvGrpSpPr/>
        <p:nvPr/>
      </p:nvGrpSpPr>
      <p:grpSpPr>
        <a:xfrm>
          <a:off x="0" y="0"/>
          <a:ext cx="0" cy="0"/>
          <a:chOff x="0" y="0"/>
          <a:chExt cx="0" cy="0"/>
        </a:xfrm>
      </p:grpSpPr>
      <p:sp>
        <p:nvSpPr>
          <p:cNvPr id="473" name="Google Shape;473;g229c5ba4381_2_2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4" name="Google Shape;474;g229c5ba4381_2_2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75" name="Google Shape;475;g229c5ba4381_2_2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76" name="Google Shape;476;g229c5ba4381_2_2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7" name="Google Shape;477;g229c5ba4381_2_2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8" name="Google Shape;478;g229c5ba4381_2_2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79"/>
        <p:cNvGrpSpPr/>
        <p:nvPr/>
      </p:nvGrpSpPr>
      <p:grpSpPr>
        <a:xfrm>
          <a:off x="0" y="0"/>
          <a:ext cx="0" cy="0"/>
          <a:chOff x="0" y="0"/>
          <a:chExt cx="0" cy="0"/>
        </a:xfrm>
      </p:grpSpPr>
      <p:sp>
        <p:nvSpPr>
          <p:cNvPr id="480" name="Google Shape;480;g229c5ba4381_2_2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1" name="Google Shape;481;g229c5ba4381_2_250"/>
          <p:cNvSpPr>
            <a:spLocks noGrp="1"/>
          </p:cNvSpPr>
          <p:nvPr>
            <p:ph type="pic" idx="2"/>
          </p:nvPr>
        </p:nvSpPr>
        <p:spPr>
          <a:xfrm>
            <a:off x="5183188" y="987425"/>
            <a:ext cx="6172200" cy="4873625"/>
          </a:xfrm>
          <a:prstGeom prst="rect">
            <a:avLst/>
          </a:prstGeom>
          <a:noFill/>
          <a:ln>
            <a:noFill/>
          </a:ln>
        </p:spPr>
      </p:sp>
      <p:sp>
        <p:nvSpPr>
          <p:cNvPr id="482" name="Google Shape;482;g229c5ba4381_2_25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83" name="Google Shape;483;g229c5ba4381_2_2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4" name="Google Shape;484;g229c5ba4381_2_2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5" name="Google Shape;485;g229c5ba4381_2_2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86"/>
        <p:cNvGrpSpPr/>
        <p:nvPr/>
      </p:nvGrpSpPr>
      <p:grpSpPr>
        <a:xfrm>
          <a:off x="0" y="0"/>
          <a:ext cx="0" cy="0"/>
          <a:chOff x="0" y="0"/>
          <a:chExt cx="0" cy="0"/>
        </a:xfrm>
      </p:grpSpPr>
      <p:sp>
        <p:nvSpPr>
          <p:cNvPr id="487" name="Google Shape;487;g229c5ba4381_2_2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8" name="Google Shape;488;g229c5ba4381_2_25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9" name="Google Shape;489;g229c5ba4381_2_2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0" name="Google Shape;490;g229c5ba4381_2_2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1" name="Google Shape;491;g229c5ba4381_2_2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92"/>
        <p:cNvGrpSpPr/>
        <p:nvPr/>
      </p:nvGrpSpPr>
      <p:grpSpPr>
        <a:xfrm>
          <a:off x="0" y="0"/>
          <a:ext cx="0" cy="0"/>
          <a:chOff x="0" y="0"/>
          <a:chExt cx="0" cy="0"/>
        </a:xfrm>
      </p:grpSpPr>
      <p:sp>
        <p:nvSpPr>
          <p:cNvPr id="493" name="Google Shape;493;g229c5ba4381_2_26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4" name="Google Shape;494;g229c5ba4381_2_26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5" name="Google Shape;495;g229c5ba4381_2_2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6" name="Google Shape;496;g229c5ba4381_2_2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7" name="Google Shape;497;g229c5ba4381_2_2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valuate The Strategy">
  <p:cSld name="Evaluate The Strategy">
    <p:spTree>
      <p:nvGrpSpPr>
        <p:cNvPr id="1" name="Shape 68"/>
        <p:cNvGrpSpPr/>
        <p:nvPr/>
      </p:nvGrpSpPr>
      <p:grpSpPr>
        <a:xfrm>
          <a:off x="0" y="0"/>
          <a:ext cx="0" cy="0"/>
          <a:chOff x="0" y="0"/>
          <a:chExt cx="0" cy="0"/>
        </a:xfrm>
      </p:grpSpPr>
      <p:pic>
        <p:nvPicPr>
          <p:cNvPr id="69" name="Google Shape;69;p34" descr="Wind, Hydro, Solar and Hybrid Power | GE Renewable Energy"/>
          <p:cNvPicPr preferRelativeResize="0"/>
          <p:nvPr/>
        </p:nvPicPr>
        <p:blipFill rotWithShape="1">
          <a:blip r:embed="rId2">
            <a:alphaModFix/>
          </a:blip>
          <a:srcRect r="5780" b="28733"/>
          <a:stretch/>
        </p:blipFill>
        <p:spPr>
          <a:xfrm>
            <a:off x="0" y="-1"/>
            <a:ext cx="12191647" cy="976363"/>
          </a:xfrm>
          <a:prstGeom prst="rect">
            <a:avLst/>
          </a:prstGeom>
          <a:noFill/>
          <a:ln>
            <a:noFill/>
          </a:ln>
        </p:spPr>
      </p:pic>
      <p:sp>
        <p:nvSpPr>
          <p:cNvPr id="70" name="Google Shape;70;p34"/>
          <p:cNvSpPr/>
          <p:nvPr/>
        </p:nvSpPr>
        <p:spPr>
          <a:xfrm>
            <a:off x="0" y="-4764"/>
            <a:ext cx="12182298" cy="976362"/>
          </a:xfrm>
          <a:prstGeom prst="rect">
            <a:avLst/>
          </a:prstGeom>
          <a:gradFill>
            <a:gsLst>
              <a:gs pos="0">
                <a:srgbClr val="F5F7FC"/>
              </a:gs>
              <a:gs pos="32000">
                <a:srgbClr val="0F6CB8"/>
              </a:gs>
              <a:gs pos="80000">
                <a:srgbClr val="A9BEE4">
                  <a:alpha val="73725"/>
                </a:srgbClr>
              </a:gs>
              <a:gs pos="100000">
                <a:srgbClr val="A9BEE4">
                  <a:alpha val="73725"/>
                </a:srgbClr>
              </a:gs>
            </a:gsLst>
            <a:lin ang="360000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 name="Google Shape;71;p34"/>
          <p:cNvSpPr txBox="1">
            <a:spLocks noGrp="1"/>
          </p:cNvSpPr>
          <p:nvPr>
            <p:ph type="title"/>
          </p:nvPr>
        </p:nvSpPr>
        <p:spPr>
          <a:xfrm>
            <a:off x="160256" y="122110"/>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000"/>
              <a:buFont typeface="Arial"/>
              <a:buNone/>
              <a:defRPr sz="2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34"/>
          <p:cNvSpPr txBox="1">
            <a:spLocks noGrp="1"/>
          </p:cNvSpPr>
          <p:nvPr>
            <p:ph type="body" idx="1"/>
          </p:nvPr>
        </p:nvSpPr>
        <p:spPr>
          <a:xfrm>
            <a:off x="160256" y="674009"/>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i="1">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3" name="Google Shape;73;p34"/>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cxnSp>
        <p:nvCxnSpPr>
          <p:cNvPr id="74" name="Google Shape;74;p34"/>
          <p:cNvCxnSpPr/>
          <p:nvPr/>
        </p:nvCxnSpPr>
        <p:spPr>
          <a:xfrm>
            <a:off x="-9702" y="976362"/>
            <a:ext cx="12201702" cy="0"/>
          </a:xfrm>
          <a:prstGeom prst="straightConnector1">
            <a:avLst/>
          </a:prstGeom>
          <a:noFill/>
          <a:ln w="28575" cap="flat" cmpd="sng">
            <a:solidFill>
              <a:srgbClr val="003A7D"/>
            </a:solidFill>
            <a:prstDash val="solid"/>
            <a:miter lim="800000"/>
            <a:headEnd type="none" w="sm" len="sm"/>
            <a:tailEnd type="none" w="sm" len="sm"/>
          </a:ln>
        </p:spPr>
      </p:cxnSp>
      <p:sp>
        <p:nvSpPr>
          <p:cNvPr id="75" name="Google Shape;75;p34"/>
          <p:cNvSpPr txBox="1">
            <a:spLocks noGrp="1"/>
          </p:cNvSpPr>
          <p:nvPr>
            <p:ph type="body" idx="2"/>
          </p:nvPr>
        </p:nvSpPr>
        <p:spPr>
          <a:xfrm>
            <a:off x="133527" y="6065970"/>
            <a:ext cx="11924946" cy="19559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900"/>
              <a:buNone/>
              <a:defRPr sz="9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34"/>
          <p:cNvSpPr txBox="1">
            <a:spLocks noGrp="1"/>
          </p:cNvSpPr>
          <p:nvPr>
            <p:ph type="sldNum" idx="12"/>
          </p:nvPr>
        </p:nvSpPr>
        <p:spPr>
          <a:xfrm>
            <a:off x="11839575" y="6459615"/>
            <a:ext cx="342901" cy="311150"/>
          </a:xfrm>
          <a:prstGeom prst="rect">
            <a:avLst/>
          </a:prstGeom>
          <a:noFill/>
          <a:ln>
            <a:noFill/>
          </a:ln>
        </p:spPr>
        <p:txBody>
          <a:bodyPr spcFirstLastPara="1" wrap="square" lIns="72000" tIns="72000" rIns="72000" bIns="72000" anchor="ctr" anchorCtr="0">
            <a:noAutofit/>
          </a:bodyPr>
          <a:lstStyle>
            <a:lvl1pPr marL="0" lvl="0" indent="0" algn="r">
              <a:spcBef>
                <a:spcPts val="0"/>
              </a:spcBef>
              <a:buNone/>
              <a:defRPr sz="1100" b="0">
                <a:solidFill>
                  <a:schemeClr val="dk1"/>
                </a:solidFill>
                <a:latin typeface="Arial"/>
                <a:ea typeface="Arial"/>
                <a:cs typeface="Arial"/>
                <a:sym typeface="Arial"/>
              </a:defRPr>
            </a:lvl1pPr>
            <a:lvl2pPr marL="0" lvl="1" indent="0" algn="r">
              <a:spcBef>
                <a:spcPts val="0"/>
              </a:spcBef>
              <a:buNone/>
              <a:defRPr sz="1100" b="0">
                <a:solidFill>
                  <a:schemeClr val="dk1"/>
                </a:solidFill>
                <a:latin typeface="Arial"/>
                <a:ea typeface="Arial"/>
                <a:cs typeface="Arial"/>
                <a:sym typeface="Arial"/>
              </a:defRPr>
            </a:lvl2pPr>
            <a:lvl3pPr marL="0" lvl="2" indent="0" algn="r">
              <a:spcBef>
                <a:spcPts val="0"/>
              </a:spcBef>
              <a:buNone/>
              <a:defRPr sz="1100" b="0">
                <a:solidFill>
                  <a:schemeClr val="dk1"/>
                </a:solidFill>
                <a:latin typeface="Arial"/>
                <a:ea typeface="Arial"/>
                <a:cs typeface="Arial"/>
                <a:sym typeface="Arial"/>
              </a:defRPr>
            </a:lvl3pPr>
            <a:lvl4pPr marL="0" lvl="3" indent="0" algn="r">
              <a:spcBef>
                <a:spcPts val="0"/>
              </a:spcBef>
              <a:buNone/>
              <a:defRPr sz="1100" b="0">
                <a:solidFill>
                  <a:schemeClr val="dk1"/>
                </a:solidFill>
                <a:latin typeface="Arial"/>
                <a:ea typeface="Arial"/>
                <a:cs typeface="Arial"/>
                <a:sym typeface="Arial"/>
              </a:defRPr>
            </a:lvl4pPr>
            <a:lvl5pPr marL="0" lvl="4" indent="0" algn="r">
              <a:spcBef>
                <a:spcPts val="0"/>
              </a:spcBef>
              <a:buNone/>
              <a:defRPr sz="1100" b="0">
                <a:solidFill>
                  <a:schemeClr val="dk1"/>
                </a:solidFill>
                <a:latin typeface="Arial"/>
                <a:ea typeface="Arial"/>
                <a:cs typeface="Arial"/>
                <a:sym typeface="Arial"/>
              </a:defRPr>
            </a:lvl5pPr>
            <a:lvl6pPr marL="0" lvl="5" indent="0" algn="r">
              <a:spcBef>
                <a:spcPts val="0"/>
              </a:spcBef>
              <a:buNone/>
              <a:defRPr sz="1100" b="0">
                <a:solidFill>
                  <a:schemeClr val="dk1"/>
                </a:solidFill>
                <a:latin typeface="Arial"/>
                <a:ea typeface="Arial"/>
                <a:cs typeface="Arial"/>
                <a:sym typeface="Arial"/>
              </a:defRPr>
            </a:lvl6pPr>
            <a:lvl7pPr marL="0" lvl="6" indent="0" algn="r">
              <a:spcBef>
                <a:spcPts val="0"/>
              </a:spcBef>
              <a:buNone/>
              <a:defRPr sz="1100" b="0">
                <a:solidFill>
                  <a:schemeClr val="dk1"/>
                </a:solidFill>
                <a:latin typeface="Arial"/>
                <a:ea typeface="Arial"/>
                <a:cs typeface="Arial"/>
                <a:sym typeface="Arial"/>
              </a:defRPr>
            </a:lvl7pPr>
            <a:lvl8pPr marL="0" lvl="7" indent="0" algn="r">
              <a:spcBef>
                <a:spcPts val="0"/>
              </a:spcBef>
              <a:buNone/>
              <a:defRPr sz="1100" b="0">
                <a:solidFill>
                  <a:schemeClr val="dk1"/>
                </a:solidFill>
                <a:latin typeface="Arial"/>
                <a:ea typeface="Arial"/>
                <a:cs typeface="Arial"/>
                <a:sym typeface="Arial"/>
              </a:defRPr>
            </a:lvl8pPr>
            <a:lvl9pPr marL="0" lvl="8" indent="0" algn="r">
              <a:spcBef>
                <a:spcPts val="0"/>
              </a:spcBef>
              <a:buNone/>
              <a:defRPr sz="11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
        <p:nvSpPr>
          <p:cNvPr id="77" name="Google Shape;77;p34"/>
          <p:cNvSpPr/>
          <p:nvPr/>
        </p:nvSpPr>
        <p:spPr>
          <a:xfrm>
            <a:off x="-1700213" y="921571"/>
            <a:ext cx="1500188" cy="1121542"/>
          </a:xfrm>
          <a:prstGeom prst="rect">
            <a:avLst/>
          </a:prstGeom>
          <a:solidFill>
            <a:srgbClr val="0F6C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2</a:t>
            </a:r>
            <a:endParaRPr/>
          </a:p>
        </p:txBody>
      </p:sp>
      <p:sp>
        <p:nvSpPr>
          <p:cNvPr id="78" name="Google Shape;78;p34"/>
          <p:cNvSpPr/>
          <p:nvPr/>
        </p:nvSpPr>
        <p:spPr>
          <a:xfrm>
            <a:off x="-1714500" y="2307458"/>
            <a:ext cx="1500188" cy="1121542"/>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1</a:t>
            </a:r>
            <a:endParaRPr/>
          </a:p>
        </p:txBody>
      </p:sp>
      <p:sp>
        <p:nvSpPr>
          <p:cNvPr id="79" name="Google Shape;79;p34"/>
          <p:cNvSpPr/>
          <p:nvPr/>
        </p:nvSpPr>
        <p:spPr>
          <a:xfrm>
            <a:off x="-1700213" y="3821933"/>
            <a:ext cx="1500188" cy="1121542"/>
          </a:xfrm>
          <a:prstGeom prst="rect">
            <a:avLst/>
          </a:prstGeom>
          <a:solidFill>
            <a:srgbClr val="DCE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3</a:t>
            </a:r>
            <a:endParaRPr/>
          </a:p>
        </p:txBody>
      </p:sp>
      <p:sp>
        <p:nvSpPr>
          <p:cNvPr id="80" name="Google Shape;80;p34"/>
          <p:cNvSpPr/>
          <p:nvPr/>
        </p:nvSpPr>
        <p:spPr>
          <a:xfrm>
            <a:off x="-1700213" y="5268839"/>
            <a:ext cx="1500188" cy="1121542"/>
          </a:xfrm>
          <a:prstGeom prst="rect">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4</a:t>
            </a:r>
            <a:endParaRPr/>
          </a:p>
        </p:txBody>
      </p:sp>
      <p:graphicFrame>
        <p:nvGraphicFramePr>
          <p:cNvPr id="81" name="Google Shape;81;p34"/>
          <p:cNvGraphicFramePr/>
          <p:nvPr/>
        </p:nvGraphicFramePr>
        <p:xfrm>
          <a:off x="864524" y="6417190"/>
          <a:ext cx="3000000" cy="3000000"/>
        </p:xfrm>
        <a:graphic>
          <a:graphicData uri="http://schemas.openxmlformats.org/drawingml/2006/table">
            <a:tbl>
              <a:tblPr firstRow="1" bandRow="1">
                <a:noFill/>
                <a:tableStyleId>{26FC53CC-B1F4-46AE-AAFE-A203FFBFE00A}</a:tableStyleId>
              </a:tblPr>
              <a:tblGrid>
                <a:gridCol w="2678675">
                  <a:extLst>
                    <a:ext uri="{9D8B030D-6E8A-4147-A177-3AD203B41FA5}">
                      <a16:colId xmlns:a16="http://schemas.microsoft.com/office/drawing/2014/main" val="20000"/>
                    </a:ext>
                  </a:extLst>
                </a:gridCol>
                <a:gridCol w="2678675">
                  <a:extLst>
                    <a:ext uri="{9D8B030D-6E8A-4147-A177-3AD203B41FA5}">
                      <a16:colId xmlns:a16="http://schemas.microsoft.com/office/drawing/2014/main" val="20001"/>
                    </a:ext>
                  </a:extLst>
                </a:gridCol>
                <a:gridCol w="2678675">
                  <a:extLst>
                    <a:ext uri="{9D8B030D-6E8A-4147-A177-3AD203B41FA5}">
                      <a16:colId xmlns:a16="http://schemas.microsoft.com/office/drawing/2014/main" val="20002"/>
                    </a:ext>
                  </a:extLst>
                </a:gridCol>
                <a:gridCol w="2678675">
                  <a:extLst>
                    <a:ext uri="{9D8B030D-6E8A-4147-A177-3AD203B41FA5}">
                      <a16:colId xmlns:a16="http://schemas.microsoft.com/office/drawing/2014/main" val="20003"/>
                    </a:ext>
                  </a:extLst>
                </a:gridCol>
              </a:tblGrid>
              <a:tr h="396000">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Define The Problem</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Devise The Strategy</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Assess Implementation</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Evaluate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3F3"/>
                    </a:solidFill>
                  </a:tcPr>
                </a:tc>
                <a:extLst>
                  <a:ext uri="{0D108BD9-81ED-4DB2-BD59-A6C34878D82A}">
                    <a16:rowId xmlns:a16="http://schemas.microsoft.com/office/drawing/2014/main" val="10000"/>
                  </a:ext>
                </a:extLst>
              </a:tr>
            </a:tbl>
          </a:graphicData>
        </a:graphic>
      </p:graphicFrame>
      <p:pic>
        <p:nvPicPr>
          <p:cNvPr id="82" name="Google Shape;82;p34" descr="GE Logo and symbol, meaning, history, PNG, brand"/>
          <p:cNvPicPr preferRelativeResize="0"/>
          <p:nvPr/>
        </p:nvPicPr>
        <p:blipFill rotWithShape="1">
          <a:blip r:embed="rId3">
            <a:alphaModFix/>
          </a:blip>
          <a:srcRect/>
          <a:stretch/>
        </p:blipFill>
        <p:spPr>
          <a:xfrm>
            <a:off x="11015098" y="211765"/>
            <a:ext cx="1172295" cy="659416"/>
          </a:xfrm>
          <a:prstGeom prst="rect">
            <a:avLst/>
          </a:prstGeom>
          <a:noFill/>
          <a:ln>
            <a:noFill/>
          </a:ln>
        </p:spPr>
      </p:pic>
      <p:sp>
        <p:nvSpPr>
          <p:cNvPr id="83" name="Google Shape;83;p34"/>
          <p:cNvSpPr/>
          <p:nvPr/>
        </p:nvSpPr>
        <p:spPr>
          <a:xfrm>
            <a:off x="44692" y="6491172"/>
            <a:ext cx="756138" cy="263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100">
                <a:solidFill>
                  <a:schemeClr val="dk1"/>
                </a:solidFill>
                <a:latin typeface="Arial"/>
                <a:ea typeface="Arial"/>
                <a:cs typeface="Arial"/>
                <a:sym typeface="Arial"/>
              </a:rPr>
              <a:t>Group 8</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ferences">
  <p:cSld name="References">
    <p:spTree>
      <p:nvGrpSpPr>
        <p:cNvPr id="1" name="Shape 84"/>
        <p:cNvGrpSpPr/>
        <p:nvPr/>
      </p:nvGrpSpPr>
      <p:grpSpPr>
        <a:xfrm>
          <a:off x="0" y="0"/>
          <a:ext cx="0" cy="0"/>
          <a:chOff x="0" y="0"/>
          <a:chExt cx="0" cy="0"/>
        </a:xfrm>
      </p:grpSpPr>
      <p:pic>
        <p:nvPicPr>
          <p:cNvPr id="85" name="Google Shape;85;p35" descr="Wind, Hydro, Solar and Hybrid Power | GE Renewable Energy"/>
          <p:cNvPicPr preferRelativeResize="0"/>
          <p:nvPr/>
        </p:nvPicPr>
        <p:blipFill rotWithShape="1">
          <a:blip r:embed="rId2">
            <a:alphaModFix/>
          </a:blip>
          <a:srcRect r="5780" b="28733"/>
          <a:stretch/>
        </p:blipFill>
        <p:spPr>
          <a:xfrm>
            <a:off x="0" y="-1"/>
            <a:ext cx="12191647" cy="976363"/>
          </a:xfrm>
          <a:prstGeom prst="rect">
            <a:avLst/>
          </a:prstGeom>
          <a:noFill/>
          <a:ln>
            <a:noFill/>
          </a:ln>
        </p:spPr>
      </p:pic>
      <p:sp>
        <p:nvSpPr>
          <p:cNvPr id="86" name="Google Shape;86;p35"/>
          <p:cNvSpPr/>
          <p:nvPr/>
        </p:nvSpPr>
        <p:spPr>
          <a:xfrm>
            <a:off x="0" y="-4764"/>
            <a:ext cx="12182298" cy="976362"/>
          </a:xfrm>
          <a:prstGeom prst="rect">
            <a:avLst/>
          </a:prstGeom>
          <a:gradFill>
            <a:gsLst>
              <a:gs pos="0">
                <a:srgbClr val="F5F7FC"/>
              </a:gs>
              <a:gs pos="32000">
                <a:srgbClr val="0F6CB8"/>
              </a:gs>
              <a:gs pos="80000">
                <a:srgbClr val="A9BEE4">
                  <a:alpha val="73725"/>
                </a:srgbClr>
              </a:gs>
              <a:gs pos="100000">
                <a:srgbClr val="A9BEE4">
                  <a:alpha val="73725"/>
                </a:srgbClr>
              </a:gs>
            </a:gsLst>
            <a:lin ang="360000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7" name="Google Shape;87;p35"/>
          <p:cNvSpPr txBox="1">
            <a:spLocks noGrp="1"/>
          </p:cNvSpPr>
          <p:nvPr>
            <p:ph type="title"/>
          </p:nvPr>
        </p:nvSpPr>
        <p:spPr>
          <a:xfrm>
            <a:off x="160256" y="122110"/>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000"/>
              <a:buFont typeface="Arial"/>
              <a:buNone/>
              <a:defRPr sz="2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35"/>
          <p:cNvSpPr txBox="1">
            <a:spLocks noGrp="1"/>
          </p:cNvSpPr>
          <p:nvPr>
            <p:ph type="body" idx="1"/>
          </p:nvPr>
        </p:nvSpPr>
        <p:spPr>
          <a:xfrm>
            <a:off x="160256" y="674009"/>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i="1">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89" name="Google Shape;89;p35"/>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cxnSp>
        <p:nvCxnSpPr>
          <p:cNvPr id="90" name="Google Shape;90;p35"/>
          <p:cNvCxnSpPr/>
          <p:nvPr/>
        </p:nvCxnSpPr>
        <p:spPr>
          <a:xfrm>
            <a:off x="-9702" y="976362"/>
            <a:ext cx="12201702" cy="0"/>
          </a:xfrm>
          <a:prstGeom prst="straightConnector1">
            <a:avLst/>
          </a:prstGeom>
          <a:noFill/>
          <a:ln w="28575" cap="flat" cmpd="sng">
            <a:solidFill>
              <a:srgbClr val="003A7D"/>
            </a:solidFill>
            <a:prstDash val="solid"/>
            <a:miter lim="800000"/>
            <a:headEnd type="none" w="sm" len="sm"/>
            <a:tailEnd type="none" w="sm" len="sm"/>
          </a:ln>
        </p:spPr>
      </p:cxnSp>
      <p:sp>
        <p:nvSpPr>
          <p:cNvPr id="91" name="Google Shape;91;p35"/>
          <p:cNvSpPr txBox="1">
            <a:spLocks noGrp="1"/>
          </p:cNvSpPr>
          <p:nvPr>
            <p:ph type="body" idx="2"/>
          </p:nvPr>
        </p:nvSpPr>
        <p:spPr>
          <a:xfrm>
            <a:off x="133527" y="6065970"/>
            <a:ext cx="11924946" cy="19559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900"/>
              <a:buNone/>
              <a:defRPr sz="9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35"/>
          <p:cNvSpPr txBox="1">
            <a:spLocks noGrp="1"/>
          </p:cNvSpPr>
          <p:nvPr>
            <p:ph type="sldNum" idx="12"/>
          </p:nvPr>
        </p:nvSpPr>
        <p:spPr>
          <a:xfrm>
            <a:off x="11839575" y="6459615"/>
            <a:ext cx="342901" cy="311150"/>
          </a:xfrm>
          <a:prstGeom prst="rect">
            <a:avLst/>
          </a:prstGeom>
          <a:noFill/>
          <a:ln>
            <a:noFill/>
          </a:ln>
        </p:spPr>
        <p:txBody>
          <a:bodyPr spcFirstLastPara="1" wrap="square" lIns="72000" tIns="72000" rIns="72000" bIns="72000" anchor="ctr" anchorCtr="0">
            <a:noAutofit/>
          </a:bodyPr>
          <a:lstStyle>
            <a:lvl1pPr marL="0" lvl="0" indent="0" algn="r">
              <a:spcBef>
                <a:spcPts val="0"/>
              </a:spcBef>
              <a:buNone/>
              <a:defRPr sz="1100" b="0">
                <a:solidFill>
                  <a:schemeClr val="dk1"/>
                </a:solidFill>
                <a:latin typeface="Arial"/>
                <a:ea typeface="Arial"/>
                <a:cs typeface="Arial"/>
                <a:sym typeface="Arial"/>
              </a:defRPr>
            </a:lvl1pPr>
            <a:lvl2pPr marL="0" lvl="1" indent="0" algn="r">
              <a:spcBef>
                <a:spcPts val="0"/>
              </a:spcBef>
              <a:buNone/>
              <a:defRPr sz="1100" b="0">
                <a:solidFill>
                  <a:schemeClr val="dk1"/>
                </a:solidFill>
                <a:latin typeface="Arial"/>
                <a:ea typeface="Arial"/>
                <a:cs typeface="Arial"/>
                <a:sym typeface="Arial"/>
              </a:defRPr>
            </a:lvl2pPr>
            <a:lvl3pPr marL="0" lvl="2" indent="0" algn="r">
              <a:spcBef>
                <a:spcPts val="0"/>
              </a:spcBef>
              <a:buNone/>
              <a:defRPr sz="1100" b="0">
                <a:solidFill>
                  <a:schemeClr val="dk1"/>
                </a:solidFill>
                <a:latin typeface="Arial"/>
                <a:ea typeface="Arial"/>
                <a:cs typeface="Arial"/>
                <a:sym typeface="Arial"/>
              </a:defRPr>
            </a:lvl3pPr>
            <a:lvl4pPr marL="0" lvl="3" indent="0" algn="r">
              <a:spcBef>
                <a:spcPts val="0"/>
              </a:spcBef>
              <a:buNone/>
              <a:defRPr sz="1100" b="0">
                <a:solidFill>
                  <a:schemeClr val="dk1"/>
                </a:solidFill>
                <a:latin typeface="Arial"/>
                <a:ea typeface="Arial"/>
                <a:cs typeface="Arial"/>
                <a:sym typeface="Arial"/>
              </a:defRPr>
            </a:lvl4pPr>
            <a:lvl5pPr marL="0" lvl="4" indent="0" algn="r">
              <a:spcBef>
                <a:spcPts val="0"/>
              </a:spcBef>
              <a:buNone/>
              <a:defRPr sz="1100" b="0">
                <a:solidFill>
                  <a:schemeClr val="dk1"/>
                </a:solidFill>
                <a:latin typeface="Arial"/>
                <a:ea typeface="Arial"/>
                <a:cs typeface="Arial"/>
                <a:sym typeface="Arial"/>
              </a:defRPr>
            </a:lvl5pPr>
            <a:lvl6pPr marL="0" lvl="5" indent="0" algn="r">
              <a:spcBef>
                <a:spcPts val="0"/>
              </a:spcBef>
              <a:buNone/>
              <a:defRPr sz="1100" b="0">
                <a:solidFill>
                  <a:schemeClr val="dk1"/>
                </a:solidFill>
                <a:latin typeface="Arial"/>
                <a:ea typeface="Arial"/>
                <a:cs typeface="Arial"/>
                <a:sym typeface="Arial"/>
              </a:defRPr>
            </a:lvl6pPr>
            <a:lvl7pPr marL="0" lvl="6" indent="0" algn="r">
              <a:spcBef>
                <a:spcPts val="0"/>
              </a:spcBef>
              <a:buNone/>
              <a:defRPr sz="1100" b="0">
                <a:solidFill>
                  <a:schemeClr val="dk1"/>
                </a:solidFill>
                <a:latin typeface="Arial"/>
                <a:ea typeface="Arial"/>
                <a:cs typeface="Arial"/>
                <a:sym typeface="Arial"/>
              </a:defRPr>
            </a:lvl7pPr>
            <a:lvl8pPr marL="0" lvl="7" indent="0" algn="r">
              <a:spcBef>
                <a:spcPts val="0"/>
              </a:spcBef>
              <a:buNone/>
              <a:defRPr sz="1100" b="0">
                <a:solidFill>
                  <a:schemeClr val="dk1"/>
                </a:solidFill>
                <a:latin typeface="Arial"/>
                <a:ea typeface="Arial"/>
                <a:cs typeface="Arial"/>
                <a:sym typeface="Arial"/>
              </a:defRPr>
            </a:lvl8pPr>
            <a:lvl9pPr marL="0" lvl="8" indent="0" algn="r">
              <a:spcBef>
                <a:spcPts val="0"/>
              </a:spcBef>
              <a:buNone/>
              <a:defRPr sz="11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
        <p:nvSpPr>
          <p:cNvPr id="93" name="Google Shape;93;p35"/>
          <p:cNvSpPr/>
          <p:nvPr/>
        </p:nvSpPr>
        <p:spPr>
          <a:xfrm>
            <a:off x="-1700213" y="921571"/>
            <a:ext cx="1500188" cy="1121542"/>
          </a:xfrm>
          <a:prstGeom prst="rect">
            <a:avLst/>
          </a:prstGeom>
          <a:solidFill>
            <a:srgbClr val="0F6C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2</a:t>
            </a:r>
            <a:endParaRPr/>
          </a:p>
        </p:txBody>
      </p:sp>
      <p:sp>
        <p:nvSpPr>
          <p:cNvPr id="94" name="Google Shape;94;p35"/>
          <p:cNvSpPr/>
          <p:nvPr/>
        </p:nvSpPr>
        <p:spPr>
          <a:xfrm>
            <a:off x="-1714500" y="2307458"/>
            <a:ext cx="1500188" cy="1121542"/>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1</a:t>
            </a:r>
            <a:endParaRPr/>
          </a:p>
        </p:txBody>
      </p:sp>
      <p:sp>
        <p:nvSpPr>
          <p:cNvPr id="95" name="Google Shape;95;p35"/>
          <p:cNvSpPr/>
          <p:nvPr/>
        </p:nvSpPr>
        <p:spPr>
          <a:xfrm>
            <a:off x="-1700213" y="3821933"/>
            <a:ext cx="1500188" cy="1121542"/>
          </a:xfrm>
          <a:prstGeom prst="rect">
            <a:avLst/>
          </a:prstGeom>
          <a:solidFill>
            <a:srgbClr val="DCE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3</a:t>
            </a:r>
            <a:endParaRPr/>
          </a:p>
        </p:txBody>
      </p:sp>
      <p:sp>
        <p:nvSpPr>
          <p:cNvPr id="96" name="Google Shape;96;p35"/>
          <p:cNvSpPr/>
          <p:nvPr/>
        </p:nvSpPr>
        <p:spPr>
          <a:xfrm>
            <a:off x="-1700213" y="5268839"/>
            <a:ext cx="1500188" cy="1121542"/>
          </a:xfrm>
          <a:prstGeom prst="rect">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4</a:t>
            </a:r>
            <a:endParaRPr/>
          </a:p>
        </p:txBody>
      </p:sp>
      <p:pic>
        <p:nvPicPr>
          <p:cNvPr id="97" name="Google Shape;97;p35" descr="GE Logo and symbol, meaning, history, PNG, brand"/>
          <p:cNvPicPr preferRelativeResize="0"/>
          <p:nvPr/>
        </p:nvPicPr>
        <p:blipFill rotWithShape="1">
          <a:blip r:embed="rId3">
            <a:alphaModFix/>
          </a:blip>
          <a:srcRect/>
          <a:stretch/>
        </p:blipFill>
        <p:spPr>
          <a:xfrm>
            <a:off x="11015098" y="211765"/>
            <a:ext cx="1172295" cy="659416"/>
          </a:xfrm>
          <a:prstGeom prst="rect">
            <a:avLst/>
          </a:prstGeom>
          <a:noFill/>
          <a:ln>
            <a:noFill/>
          </a:ln>
        </p:spPr>
      </p:pic>
      <p:sp>
        <p:nvSpPr>
          <p:cNvPr id="98" name="Google Shape;98;p35"/>
          <p:cNvSpPr/>
          <p:nvPr/>
        </p:nvSpPr>
        <p:spPr>
          <a:xfrm>
            <a:off x="44692" y="6491172"/>
            <a:ext cx="756138" cy="263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100">
                <a:solidFill>
                  <a:schemeClr val="dk1"/>
                </a:solidFill>
                <a:latin typeface="Arial"/>
                <a:ea typeface="Arial"/>
                <a:cs typeface="Arial"/>
                <a:sym typeface="Arial"/>
              </a:rPr>
              <a:t>Group 8</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9"/>
        <p:cNvGrpSpPr/>
        <p:nvPr/>
      </p:nvGrpSpPr>
      <p:grpSpPr>
        <a:xfrm>
          <a:off x="0" y="0"/>
          <a:ext cx="0" cy="0"/>
          <a:chOff x="0" y="0"/>
          <a:chExt cx="0" cy="0"/>
        </a:xfrm>
      </p:grpSpPr>
      <p:sp>
        <p:nvSpPr>
          <p:cNvPr id="100" name="Google Shape;100;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ZZZ">
  <p:cSld name="ZZZ">
    <p:spTree>
      <p:nvGrpSpPr>
        <p:cNvPr id="1" name="Shape 102"/>
        <p:cNvGrpSpPr/>
        <p:nvPr/>
      </p:nvGrpSpPr>
      <p:grpSpPr>
        <a:xfrm>
          <a:off x="0" y="0"/>
          <a:ext cx="0" cy="0"/>
          <a:chOff x="0" y="0"/>
          <a:chExt cx="0" cy="0"/>
        </a:xfrm>
      </p:grpSpPr>
      <p:pic>
        <p:nvPicPr>
          <p:cNvPr id="103" name="Google Shape;103;p37" descr="Wind, Hydro, Solar and Hybrid Power | GE Renewable Energy"/>
          <p:cNvPicPr preferRelativeResize="0"/>
          <p:nvPr/>
        </p:nvPicPr>
        <p:blipFill rotWithShape="1">
          <a:blip r:embed="rId2">
            <a:alphaModFix/>
          </a:blip>
          <a:srcRect r="5780" b="28733"/>
          <a:stretch/>
        </p:blipFill>
        <p:spPr>
          <a:xfrm>
            <a:off x="0" y="-1"/>
            <a:ext cx="12191647" cy="976363"/>
          </a:xfrm>
          <a:prstGeom prst="rect">
            <a:avLst/>
          </a:prstGeom>
          <a:noFill/>
          <a:ln>
            <a:noFill/>
          </a:ln>
        </p:spPr>
      </p:pic>
      <p:sp>
        <p:nvSpPr>
          <p:cNvPr id="104" name="Google Shape;104;p37"/>
          <p:cNvSpPr/>
          <p:nvPr/>
        </p:nvSpPr>
        <p:spPr>
          <a:xfrm>
            <a:off x="-30066" y="3695"/>
            <a:ext cx="12212364" cy="976362"/>
          </a:xfrm>
          <a:prstGeom prst="rect">
            <a:avLst/>
          </a:prstGeom>
          <a:solidFill>
            <a:srgbClr val="FFFFFF">
              <a:alpha val="69803"/>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5" name="Google Shape;105;p37"/>
          <p:cNvSpPr txBox="1">
            <a:spLocks noGrp="1"/>
          </p:cNvSpPr>
          <p:nvPr>
            <p:ph type="title"/>
          </p:nvPr>
        </p:nvSpPr>
        <p:spPr>
          <a:xfrm>
            <a:off x="160256" y="122110"/>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2000"/>
              <a:buFont typeface="Arial"/>
              <a:buNone/>
              <a:defRPr sz="2000" b="1">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37"/>
          <p:cNvSpPr txBox="1">
            <a:spLocks noGrp="1"/>
          </p:cNvSpPr>
          <p:nvPr>
            <p:ph type="body" idx="1"/>
          </p:nvPr>
        </p:nvSpPr>
        <p:spPr>
          <a:xfrm>
            <a:off x="160256" y="674009"/>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400"/>
              <a:buNone/>
              <a:defRPr sz="1400" i="1">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07" name="Google Shape;107;p37"/>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sp>
        <p:nvSpPr>
          <p:cNvPr id="108" name="Google Shape;108;p37"/>
          <p:cNvSpPr txBox="1">
            <a:spLocks noGrp="1"/>
          </p:cNvSpPr>
          <p:nvPr>
            <p:ph type="body" idx="2"/>
          </p:nvPr>
        </p:nvSpPr>
        <p:spPr>
          <a:xfrm>
            <a:off x="133527" y="6065970"/>
            <a:ext cx="11924946" cy="19559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1000"/>
              <a:buNone/>
              <a:defRPr sz="10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37"/>
          <p:cNvSpPr txBox="1">
            <a:spLocks noGrp="1"/>
          </p:cNvSpPr>
          <p:nvPr>
            <p:ph type="sldNum" idx="12"/>
          </p:nvPr>
        </p:nvSpPr>
        <p:spPr>
          <a:xfrm>
            <a:off x="11839575" y="6459615"/>
            <a:ext cx="342901" cy="311150"/>
          </a:xfrm>
          <a:prstGeom prst="rect">
            <a:avLst/>
          </a:prstGeom>
          <a:noFill/>
          <a:ln>
            <a:noFill/>
          </a:ln>
        </p:spPr>
        <p:txBody>
          <a:bodyPr spcFirstLastPara="1" wrap="square" lIns="72000" tIns="72000" rIns="72000" bIns="72000" anchor="ctr" anchorCtr="0">
            <a:noAutofit/>
          </a:bodyPr>
          <a:lstStyle>
            <a:lvl1pPr marL="0" lvl="0" indent="0" algn="r">
              <a:spcBef>
                <a:spcPts val="0"/>
              </a:spcBef>
              <a:buNone/>
              <a:defRPr sz="1100" b="0">
                <a:solidFill>
                  <a:schemeClr val="dk1"/>
                </a:solidFill>
                <a:latin typeface="Arial"/>
                <a:ea typeface="Arial"/>
                <a:cs typeface="Arial"/>
                <a:sym typeface="Arial"/>
              </a:defRPr>
            </a:lvl1pPr>
            <a:lvl2pPr marL="0" lvl="1" indent="0" algn="r">
              <a:spcBef>
                <a:spcPts val="0"/>
              </a:spcBef>
              <a:buNone/>
              <a:defRPr sz="1100" b="0">
                <a:solidFill>
                  <a:schemeClr val="dk1"/>
                </a:solidFill>
                <a:latin typeface="Arial"/>
                <a:ea typeface="Arial"/>
                <a:cs typeface="Arial"/>
                <a:sym typeface="Arial"/>
              </a:defRPr>
            </a:lvl2pPr>
            <a:lvl3pPr marL="0" lvl="2" indent="0" algn="r">
              <a:spcBef>
                <a:spcPts val="0"/>
              </a:spcBef>
              <a:buNone/>
              <a:defRPr sz="1100" b="0">
                <a:solidFill>
                  <a:schemeClr val="dk1"/>
                </a:solidFill>
                <a:latin typeface="Arial"/>
                <a:ea typeface="Arial"/>
                <a:cs typeface="Arial"/>
                <a:sym typeface="Arial"/>
              </a:defRPr>
            </a:lvl3pPr>
            <a:lvl4pPr marL="0" lvl="3" indent="0" algn="r">
              <a:spcBef>
                <a:spcPts val="0"/>
              </a:spcBef>
              <a:buNone/>
              <a:defRPr sz="1100" b="0">
                <a:solidFill>
                  <a:schemeClr val="dk1"/>
                </a:solidFill>
                <a:latin typeface="Arial"/>
                <a:ea typeface="Arial"/>
                <a:cs typeface="Arial"/>
                <a:sym typeface="Arial"/>
              </a:defRPr>
            </a:lvl4pPr>
            <a:lvl5pPr marL="0" lvl="4" indent="0" algn="r">
              <a:spcBef>
                <a:spcPts val="0"/>
              </a:spcBef>
              <a:buNone/>
              <a:defRPr sz="1100" b="0">
                <a:solidFill>
                  <a:schemeClr val="dk1"/>
                </a:solidFill>
                <a:latin typeface="Arial"/>
                <a:ea typeface="Arial"/>
                <a:cs typeface="Arial"/>
                <a:sym typeface="Arial"/>
              </a:defRPr>
            </a:lvl5pPr>
            <a:lvl6pPr marL="0" lvl="5" indent="0" algn="r">
              <a:spcBef>
                <a:spcPts val="0"/>
              </a:spcBef>
              <a:buNone/>
              <a:defRPr sz="1100" b="0">
                <a:solidFill>
                  <a:schemeClr val="dk1"/>
                </a:solidFill>
                <a:latin typeface="Arial"/>
                <a:ea typeface="Arial"/>
                <a:cs typeface="Arial"/>
                <a:sym typeface="Arial"/>
              </a:defRPr>
            </a:lvl6pPr>
            <a:lvl7pPr marL="0" lvl="6" indent="0" algn="r">
              <a:spcBef>
                <a:spcPts val="0"/>
              </a:spcBef>
              <a:buNone/>
              <a:defRPr sz="1100" b="0">
                <a:solidFill>
                  <a:schemeClr val="dk1"/>
                </a:solidFill>
                <a:latin typeface="Arial"/>
                <a:ea typeface="Arial"/>
                <a:cs typeface="Arial"/>
                <a:sym typeface="Arial"/>
              </a:defRPr>
            </a:lvl7pPr>
            <a:lvl8pPr marL="0" lvl="7" indent="0" algn="r">
              <a:spcBef>
                <a:spcPts val="0"/>
              </a:spcBef>
              <a:buNone/>
              <a:defRPr sz="1100" b="0">
                <a:solidFill>
                  <a:schemeClr val="dk1"/>
                </a:solidFill>
                <a:latin typeface="Arial"/>
                <a:ea typeface="Arial"/>
                <a:cs typeface="Arial"/>
                <a:sym typeface="Arial"/>
              </a:defRPr>
            </a:lvl8pPr>
            <a:lvl9pPr marL="0" lvl="8" indent="0" algn="r">
              <a:spcBef>
                <a:spcPts val="0"/>
              </a:spcBef>
              <a:buNone/>
              <a:defRPr sz="11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
        <p:nvSpPr>
          <p:cNvPr id="110" name="Google Shape;110;p37"/>
          <p:cNvSpPr/>
          <p:nvPr/>
        </p:nvSpPr>
        <p:spPr>
          <a:xfrm>
            <a:off x="-1700213" y="921571"/>
            <a:ext cx="1500188" cy="1121542"/>
          </a:xfrm>
          <a:prstGeom prst="rect">
            <a:avLst/>
          </a:prstGeom>
          <a:solidFill>
            <a:srgbClr val="0F6C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2</a:t>
            </a:r>
            <a:endParaRPr/>
          </a:p>
        </p:txBody>
      </p:sp>
      <p:sp>
        <p:nvSpPr>
          <p:cNvPr id="111" name="Google Shape;111;p37"/>
          <p:cNvSpPr/>
          <p:nvPr/>
        </p:nvSpPr>
        <p:spPr>
          <a:xfrm>
            <a:off x="-1714500" y="2307458"/>
            <a:ext cx="1500188" cy="1121542"/>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1</a:t>
            </a:r>
            <a:endParaRPr/>
          </a:p>
        </p:txBody>
      </p:sp>
      <p:sp>
        <p:nvSpPr>
          <p:cNvPr id="112" name="Google Shape;112;p37"/>
          <p:cNvSpPr/>
          <p:nvPr/>
        </p:nvSpPr>
        <p:spPr>
          <a:xfrm>
            <a:off x="-1700213" y="3821933"/>
            <a:ext cx="1500188" cy="1121542"/>
          </a:xfrm>
          <a:prstGeom prst="rect">
            <a:avLst/>
          </a:prstGeom>
          <a:solidFill>
            <a:srgbClr val="DCE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3</a:t>
            </a:r>
            <a:endParaRPr/>
          </a:p>
        </p:txBody>
      </p:sp>
      <p:sp>
        <p:nvSpPr>
          <p:cNvPr id="113" name="Google Shape;113;p37"/>
          <p:cNvSpPr/>
          <p:nvPr/>
        </p:nvSpPr>
        <p:spPr>
          <a:xfrm>
            <a:off x="-1700213" y="5268839"/>
            <a:ext cx="1500188" cy="1121542"/>
          </a:xfrm>
          <a:prstGeom prst="rect">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4</a:t>
            </a:r>
            <a:endParaRPr/>
          </a:p>
        </p:txBody>
      </p:sp>
      <p:graphicFrame>
        <p:nvGraphicFramePr>
          <p:cNvPr id="114" name="Google Shape;114;p37"/>
          <p:cNvGraphicFramePr/>
          <p:nvPr/>
        </p:nvGraphicFramePr>
        <p:xfrm>
          <a:off x="864524" y="6417190"/>
          <a:ext cx="3000000" cy="3000000"/>
        </p:xfrm>
        <a:graphic>
          <a:graphicData uri="http://schemas.openxmlformats.org/drawingml/2006/table">
            <a:tbl>
              <a:tblPr firstRow="1" bandRow="1">
                <a:noFill/>
                <a:tableStyleId>{26FC53CC-B1F4-46AE-AAFE-A203FFBFE00A}</a:tableStyleId>
              </a:tblPr>
              <a:tblGrid>
                <a:gridCol w="2678675">
                  <a:extLst>
                    <a:ext uri="{9D8B030D-6E8A-4147-A177-3AD203B41FA5}">
                      <a16:colId xmlns:a16="http://schemas.microsoft.com/office/drawing/2014/main" val="20000"/>
                    </a:ext>
                  </a:extLst>
                </a:gridCol>
                <a:gridCol w="2678675">
                  <a:extLst>
                    <a:ext uri="{9D8B030D-6E8A-4147-A177-3AD203B41FA5}">
                      <a16:colId xmlns:a16="http://schemas.microsoft.com/office/drawing/2014/main" val="20001"/>
                    </a:ext>
                  </a:extLst>
                </a:gridCol>
                <a:gridCol w="2678675">
                  <a:extLst>
                    <a:ext uri="{9D8B030D-6E8A-4147-A177-3AD203B41FA5}">
                      <a16:colId xmlns:a16="http://schemas.microsoft.com/office/drawing/2014/main" val="20002"/>
                    </a:ext>
                  </a:extLst>
                </a:gridCol>
                <a:gridCol w="2678675">
                  <a:extLst>
                    <a:ext uri="{9D8B030D-6E8A-4147-A177-3AD203B41FA5}">
                      <a16:colId xmlns:a16="http://schemas.microsoft.com/office/drawing/2014/main" val="20003"/>
                    </a:ext>
                  </a:extLst>
                </a:gridCol>
              </a:tblGrid>
              <a:tr h="396000">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Define The Problem</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3F3"/>
                    </a:solidFill>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Craft The Strategy</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Assess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Evaluate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115" name="Google Shape;115;p37" descr="GE Logo and symbol, meaning, history, PNG, brand"/>
          <p:cNvPicPr preferRelativeResize="0"/>
          <p:nvPr/>
        </p:nvPicPr>
        <p:blipFill rotWithShape="1">
          <a:blip r:embed="rId3">
            <a:alphaModFix/>
          </a:blip>
          <a:srcRect/>
          <a:stretch/>
        </p:blipFill>
        <p:spPr>
          <a:xfrm>
            <a:off x="11033952" y="155203"/>
            <a:ext cx="1172295" cy="659416"/>
          </a:xfrm>
          <a:prstGeom prst="rect">
            <a:avLst/>
          </a:prstGeom>
          <a:noFill/>
          <a:ln>
            <a:noFill/>
          </a:ln>
        </p:spPr>
      </p:pic>
      <p:sp>
        <p:nvSpPr>
          <p:cNvPr id="116" name="Google Shape;116;p37"/>
          <p:cNvSpPr/>
          <p:nvPr/>
        </p:nvSpPr>
        <p:spPr>
          <a:xfrm>
            <a:off x="44692" y="6491172"/>
            <a:ext cx="756138" cy="263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100">
                <a:solidFill>
                  <a:schemeClr val="dk1"/>
                </a:solidFill>
                <a:latin typeface="Arial"/>
                <a:ea typeface="Arial"/>
                <a:cs typeface="Arial"/>
                <a:sym typeface="Arial"/>
              </a:rPr>
              <a:t>Group 8</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raft The Strategy">
  <p:cSld name="Craft The Strategy">
    <p:spTree>
      <p:nvGrpSpPr>
        <p:cNvPr id="1" name="Shape 117"/>
        <p:cNvGrpSpPr/>
        <p:nvPr/>
      </p:nvGrpSpPr>
      <p:grpSpPr>
        <a:xfrm>
          <a:off x="0" y="0"/>
          <a:ext cx="0" cy="0"/>
          <a:chOff x="0" y="0"/>
          <a:chExt cx="0" cy="0"/>
        </a:xfrm>
      </p:grpSpPr>
      <p:pic>
        <p:nvPicPr>
          <p:cNvPr id="118" name="Google Shape;118;p38" descr="Futuristic city:How the Singapore skyline changed over the past decade"/>
          <p:cNvPicPr preferRelativeResize="0"/>
          <p:nvPr/>
        </p:nvPicPr>
        <p:blipFill rotWithShape="1">
          <a:blip r:embed="rId2">
            <a:alphaModFix amt="20000"/>
          </a:blip>
          <a:srcRect t="26443" b="63897"/>
          <a:stretch/>
        </p:blipFill>
        <p:spPr>
          <a:xfrm>
            <a:off x="160256" y="1572515"/>
            <a:ext cx="12022220" cy="941195"/>
          </a:xfrm>
          <a:prstGeom prst="rect">
            <a:avLst/>
          </a:prstGeom>
          <a:gradFill>
            <a:gsLst>
              <a:gs pos="0">
                <a:srgbClr val="F5F7FC"/>
              </a:gs>
              <a:gs pos="30000">
                <a:srgbClr val="A9BEE4"/>
              </a:gs>
              <a:gs pos="62000">
                <a:srgbClr val="0070C0"/>
              </a:gs>
              <a:gs pos="100000">
                <a:srgbClr val="002060"/>
              </a:gs>
            </a:gsLst>
            <a:lin ang="10800000" scaled="0"/>
          </a:gradFill>
          <a:ln>
            <a:noFill/>
          </a:ln>
        </p:spPr>
      </p:pic>
      <p:sp>
        <p:nvSpPr>
          <p:cNvPr id="119" name="Google Shape;119;p38"/>
          <p:cNvSpPr txBox="1">
            <a:spLocks noGrp="1"/>
          </p:cNvSpPr>
          <p:nvPr>
            <p:ph type="title"/>
          </p:nvPr>
        </p:nvSpPr>
        <p:spPr>
          <a:xfrm>
            <a:off x="160256" y="60566"/>
            <a:ext cx="10703738" cy="4760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000"/>
              <a:buFont typeface="Arial"/>
              <a:buNone/>
              <a:defRPr sz="2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38"/>
          <p:cNvSpPr txBox="1">
            <a:spLocks noGrp="1"/>
          </p:cNvSpPr>
          <p:nvPr>
            <p:ph type="body" idx="1"/>
          </p:nvPr>
        </p:nvSpPr>
        <p:spPr>
          <a:xfrm>
            <a:off x="160256" y="612465"/>
            <a:ext cx="10703738" cy="24544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i="1">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1" name="Google Shape;121;p38"/>
          <p:cNvCxnSpPr/>
          <p:nvPr/>
        </p:nvCxnSpPr>
        <p:spPr>
          <a:xfrm rot="10800000" flipH="1">
            <a:off x="0" y="6358785"/>
            <a:ext cx="12192000" cy="1"/>
          </a:xfrm>
          <a:prstGeom prst="straightConnector1">
            <a:avLst/>
          </a:prstGeom>
          <a:noFill/>
          <a:ln w="28575" cap="flat" cmpd="sng">
            <a:solidFill>
              <a:srgbClr val="003A7D"/>
            </a:solidFill>
            <a:prstDash val="solid"/>
            <a:miter lim="800000"/>
            <a:headEnd type="none" w="sm" len="sm"/>
            <a:tailEnd type="none" w="sm" len="sm"/>
          </a:ln>
        </p:spPr>
      </p:cxnSp>
      <p:cxnSp>
        <p:nvCxnSpPr>
          <p:cNvPr id="122" name="Google Shape;122;p38"/>
          <p:cNvCxnSpPr/>
          <p:nvPr/>
        </p:nvCxnSpPr>
        <p:spPr>
          <a:xfrm>
            <a:off x="0" y="921571"/>
            <a:ext cx="12192000" cy="19623"/>
          </a:xfrm>
          <a:prstGeom prst="straightConnector1">
            <a:avLst/>
          </a:prstGeom>
          <a:noFill/>
          <a:ln w="28575" cap="flat" cmpd="sng">
            <a:solidFill>
              <a:srgbClr val="003A7D"/>
            </a:solidFill>
            <a:prstDash val="solid"/>
            <a:miter lim="800000"/>
            <a:headEnd type="none" w="sm" len="sm"/>
            <a:tailEnd type="none" w="sm" len="sm"/>
          </a:ln>
        </p:spPr>
      </p:cxnSp>
      <p:pic>
        <p:nvPicPr>
          <p:cNvPr id="123" name="Google Shape;123;p38"/>
          <p:cNvPicPr preferRelativeResize="0"/>
          <p:nvPr/>
        </p:nvPicPr>
        <p:blipFill rotWithShape="1">
          <a:blip r:embed="rId3">
            <a:alphaModFix/>
          </a:blip>
          <a:srcRect/>
          <a:stretch/>
        </p:blipFill>
        <p:spPr>
          <a:xfrm>
            <a:off x="10794115" y="239796"/>
            <a:ext cx="1411799" cy="518836"/>
          </a:xfrm>
          <a:prstGeom prst="rect">
            <a:avLst/>
          </a:prstGeom>
          <a:noFill/>
          <a:ln>
            <a:noFill/>
          </a:ln>
        </p:spPr>
      </p:pic>
      <p:graphicFrame>
        <p:nvGraphicFramePr>
          <p:cNvPr id="124" name="Google Shape;124;p38"/>
          <p:cNvGraphicFramePr/>
          <p:nvPr/>
        </p:nvGraphicFramePr>
        <p:xfrm>
          <a:off x="864524" y="6417190"/>
          <a:ext cx="3000000" cy="3000000"/>
        </p:xfrm>
        <a:graphic>
          <a:graphicData uri="http://schemas.openxmlformats.org/drawingml/2006/table">
            <a:tbl>
              <a:tblPr firstRow="1" bandRow="1">
                <a:noFill/>
                <a:tableStyleId>{26FC53CC-B1F4-46AE-AAFE-A203FFBFE00A}</a:tableStyleId>
              </a:tblPr>
              <a:tblGrid>
                <a:gridCol w="2678675">
                  <a:extLst>
                    <a:ext uri="{9D8B030D-6E8A-4147-A177-3AD203B41FA5}">
                      <a16:colId xmlns:a16="http://schemas.microsoft.com/office/drawing/2014/main" val="20000"/>
                    </a:ext>
                  </a:extLst>
                </a:gridCol>
                <a:gridCol w="2678675">
                  <a:extLst>
                    <a:ext uri="{9D8B030D-6E8A-4147-A177-3AD203B41FA5}">
                      <a16:colId xmlns:a16="http://schemas.microsoft.com/office/drawing/2014/main" val="20001"/>
                    </a:ext>
                  </a:extLst>
                </a:gridCol>
                <a:gridCol w="2678675">
                  <a:extLst>
                    <a:ext uri="{9D8B030D-6E8A-4147-A177-3AD203B41FA5}">
                      <a16:colId xmlns:a16="http://schemas.microsoft.com/office/drawing/2014/main" val="20002"/>
                    </a:ext>
                  </a:extLst>
                </a:gridCol>
                <a:gridCol w="2678675">
                  <a:extLst>
                    <a:ext uri="{9D8B030D-6E8A-4147-A177-3AD203B41FA5}">
                      <a16:colId xmlns:a16="http://schemas.microsoft.com/office/drawing/2014/main" val="20003"/>
                    </a:ext>
                  </a:extLst>
                </a:gridCol>
              </a:tblGrid>
              <a:tr h="396000">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Define The Problem</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Craft The Strategy</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3F3"/>
                    </a:solidFill>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Assess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SG" sz="1200">
                          <a:solidFill>
                            <a:srgbClr val="AEA59F"/>
                          </a:solidFill>
                          <a:latin typeface="Arial"/>
                          <a:ea typeface="Arial"/>
                          <a:cs typeface="Arial"/>
                          <a:sym typeface="Arial"/>
                        </a:rPr>
                        <a:t>Evaluate The Strategy</a:t>
                      </a:r>
                      <a:endParaRPr sz="1200">
                        <a:solidFill>
                          <a:srgbClr val="AEA59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25" name="Google Shape;125;p38"/>
          <p:cNvSpPr txBox="1">
            <a:spLocks noGrp="1"/>
          </p:cNvSpPr>
          <p:nvPr>
            <p:ph type="body" idx="2"/>
          </p:nvPr>
        </p:nvSpPr>
        <p:spPr>
          <a:xfrm>
            <a:off x="133527" y="6065970"/>
            <a:ext cx="11924946" cy="19559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1000"/>
              <a:buNone/>
              <a:defRPr sz="1000" i="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38"/>
          <p:cNvSpPr/>
          <p:nvPr/>
        </p:nvSpPr>
        <p:spPr>
          <a:xfrm>
            <a:off x="-1700213" y="921571"/>
            <a:ext cx="1500188" cy="1121542"/>
          </a:xfrm>
          <a:prstGeom prst="rect">
            <a:avLst/>
          </a:prstGeom>
          <a:solidFill>
            <a:srgbClr val="0F6C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2</a:t>
            </a:r>
            <a:endParaRPr/>
          </a:p>
        </p:txBody>
      </p:sp>
      <p:sp>
        <p:nvSpPr>
          <p:cNvPr id="127" name="Google Shape;127;p38"/>
          <p:cNvSpPr/>
          <p:nvPr/>
        </p:nvSpPr>
        <p:spPr>
          <a:xfrm>
            <a:off x="-1714500" y="2307458"/>
            <a:ext cx="1500188" cy="1121542"/>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lt1"/>
                </a:solidFill>
                <a:latin typeface="Arial"/>
                <a:ea typeface="Arial"/>
                <a:cs typeface="Arial"/>
                <a:sym typeface="Arial"/>
              </a:rPr>
              <a:t>Colour 1</a:t>
            </a:r>
            <a:endParaRPr/>
          </a:p>
        </p:txBody>
      </p:sp>
      <p:sp>
        <p:nvSpPr>
          <p:cNvPr id="128" name="Google Shape;128;p38"/>
          <p:cNvSpPr/>
          <p:nvPr/>
        </p:nvSpPr>
        <p:spPr>
          <a:xfrm>
            <a:off x="-1700213" y="3821933"/>
            <a:ext cx="1500188" cy="1121542"/>
          </a:xfrm>
          <a:prstGeom prst="rect">
            <a:avLst/>
          </a:prstGeom>
          <a:solidFill>
            <a:srgbClr val="DCE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3</a:t>
            </a:r>
            <a:endParaRPr/>
          </a:p>
        </p:txBody>
      </p:sp>
      <p:sp>
        <p:nvSpPr>
          <p:cNvPr id="129" name="Google Shape;129;p38"/>
          <p:cNvSpPr/>
          <p:nvPr/>
        </p:nvSpPr>
        <p:spPr>
          <a:xfrm>
            <a:off x="-1700213" y="5268839"/>
            <a:ext cx="1500188" cy="1121542"/>
          </a:xfrm>
          <a:prstGeom prst="rect">
            <a:avLst/>
          </a:prstGeom>
          <a:solidFill>
            <a:srgbClr val="DA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Colour 4</a:t>
            </a:r>
            <a:endParaRPr/>
          </a:p>
        </p:txBody>
      </p:sp>
      <p:grpSp>
        <p:nvGrpSpPr>
          <p:cNvPr id="130" name="Google Shape;130;p38"/>
          <p:cNvGrpSpPr/>
          <p:nvPr/>
        </p:nvGrpSpPr>
        <p:grpSpPr>
          <a:xfrm>
            <a:off x="67224" y="6373783"/>
            <a:ext cx="755988" cy="464680"/>
            <a:chOff x="4021733" y="1000452"/>
            <a:chExt cx="1523387" cy="915397"/>
          </a:xfrm>
        </p:grpSpPr>
        <p:pic>
          <p:nvPicPr>
            <p:cNvPr id="131" name="Google Shape;131;p38"/>
            <p:cNvPicPr preferRelativeResize="0"/>
            <p:nvPr/>
          </p:nvPicPr>
          <p:blipFill rotWithShape="1">
            <a:blip r:embed="rId4">
              <a:alphaModFix/>
            </a:blip>
            <a:srcRect l="36274" t="36134" r="12465" b="39496"/>
            <a:stretch/>
          </p:blipFill>
          <p:spPr>
            <a:xfrm>
              <a:off x="4194664" y="1000452"/>
              <a:ext cx="1177527" cy="694752"/>
            </a:xfrm>
            <a:prstGeom prst="rect">
              <a:avLst/>
            </a:prstGeom>
            <a:noFill/>
            <a:ln>
              <a:noFill/>
            </a:ln>
          </p:spPr>
        </p:pic>
        <p:sp>
          <p:nvSpPr>
            <p:cNvPr id="132" name="Google Shape;132;p38"/>
            <p:cNvSpPr txBox="1"/>
            <p:nvPr/>
          </p:nvSpPr>
          <p:spPr>
            <a:xfrm>
              <a:off x="4021733" y="1552066"/>
              <a:ext cx="1523387" cy="36378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SG" sz="600" b="1">
                  <a:solidFill>
                    <a:schemeClr val="dk1"/>
                  </a:solidFill>
                  <a:latin typeface="Arial"/>
                  <a:ea typeface="Arial"/>
                  <a:cs typeface="Arial"/>
                  <a:sym typeface="Arial"/>
                </a:rPr>
                <a:t>ADVISORY</a:t>
              </a:r>
              <a:endParaRPr sz="900" b="1">
                <a:solidFill>
                  <a:schemeClr val="dk1"/>
                </a:solidFill>
                <a:latin typeface="Arial"/>
                <a:ea typeface="Arial"/>
                <a:cs typeface="Arial"/>
                <a:sym typeface="Arial"/>
              </a:endParaRPr>
            </a:p>
          </p:txBody>
        </p:sp>
      </p:grpSp>
      <p:sp>
        <p:nvSpPr>
          <p:cNvPr id="133" name="Google Shape;133;p38"/>
          <p:cNvSpPr/>
          <p:nvPr/>
        </p:nvSpPr>
        <p:spPr>
          <a:xfrm>
            <a:off x="0" y="1"/>
            <a:ext cx="160256" cy="926034"/>
          </a:xfrm>
          <a:prstGeom prst="rect">
            <a:avLst/>
          </a:prstGeom>
          <a:solidFill>
            <a:srgbClr val="173C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Black"/>
              <a:buNone/>
              <a:defRPr sz="4400" b="0" i="0" u="none" strike="noStrike" cap="none">
                <a:solidFill>
                  <a:schemeClr val="dk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5"/>
        <p:cNvGrpSpPr/>
        <p:nvPr/>
      </p:nvGrpSpPr>
      <p:grpSpPr>
        <a:xfrm>
          <a:off x="0" y="0"/>
          <a:ext cx="0" cy="0"/>
          <a:chOff x="0" y="0"/>
          <a:chExt cx="0" cy="0"/>
        </a:xfrm>
      </p:grpSpPr>
      <p:sp>
        <p:nvSpPr>
          <p:cNvPr id="246" name="Google Shape;246;g229c5ba4381_2_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Black"/>
              <a:buNone/>
              <a:defRPr sz="4400" b="0" i="0" u="none" strike="noStrike" cap="none">
                <a:solidFill>
                  <a:schemeClr val="dk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7" name="Google Shape;247;g229c5ba4381_2_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8" name="Google Shape;248;g229c5ba4381_2_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49" name="Google Shape;249;g229c5ba4381_2_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50" name="Google Shape;250;g229c5ba4381_2_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45.png"/><Relationship Id="rId5" Type="http://schemas.openxmlformats.org/officeDocument/2006/relationships/image" Target="../media/image44.jp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jpg"/><Relationship Id="rId7" Type="http://schemas.openxmlformats.org/officeDocument/2006/relationships/image" Target="../media/image29.jpg"/><Relationship Id="rId12" Type="http://schemas.openxmlformats.org/officeDocument/2006/relationships/image" Target="../media/image34.jp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22f328a9f15_0_59"/>
          <p:cNvSpPr txBox="1"/>
          <p:nvPr/>
        </p:nvSpPr>
        <p:spPr>
          <a:xfrm>
            <a:off x="206705" y="2911091"/>
            <a:ext cx="6504000" cy="1569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3200" b="1" i="1">
                <a:solidFill>
                  <a:schemeClr val="lt1"/>
                </a:solidFill>
                <a:latin typeface="Arial"/>
                <a:ea typeface="Arial"/>
                <a:cs typeface="Arial"/>
                <a:sym typeface="Arial"/>
              </a:rPr>
              <a:t>Pivoting, Strategizing, Executing</a:t>
            </a:r>
            <a:endParaRPr/>
          </a:p>
          <a:p>
            <a:pPr marL="0" marR="0" lvl="0" indent="0" algn="l" rtl="0">
              <a:spcBef>
                <a:spcPts val="0"/>
              </a:spcBef>
              <a:spcAft>
                <a:spcPts val="0"/>
              </a:spcAft>
              <a:buNone/>
            </a:pPr>
            <a:r>
              <a:rPr lang="en-SG" sz="3200" b="1" i="1">
                <a:solidFill>
                  <a:schemeClr val="lt1"/>
                </a:solidFill>
                <a:latin typeface="Arial"/>
                <a:ea typeface="Arial"/>
                <a:cs typeface="Arial"/>
                <a:sym typeface="Arial"/>
              </a:rPr>
              <a:t>General Electric Renewables</a:t>
            </a:r>
            <a:endParaRPr/>
          </a:p>
        </p:txBody>
      </p:sp>
      <p:sp>
        <p:nvSpPr>
          <p:cNvPr id="504" name="Google Shape;504;g22f328a9f15_0_59"/>
          <p:cNvSpPr txBox="1"/>
          <p:nvPr/>
        </p:nvSpPr>
        <p:spPr>
          <a:xfrm>
            <a:off x="206705" y="2486495"/>
            <a:ext cx="6422100" cy="3078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SG" sz="1400">
                <a:solidFill>
                  <a:schemeClr val="lt1"/>
                </a:solidFill>
                <a:latin typeface="Arial"/>
                <a:ea typeface="Arial"/>
                <a:cs typeface="Arial"/>
                <a:sym typeface="Arial"/>
              </a:rPr>
              <a:t>BE2601 Management Principles, Skills and Competencies</a:t>
            </a:r>
            <a:endParaRPr/>
          </a:p>
        </p:txBody>
      </p:sp>
      <p:sp>
        <p:nvSpPr>
          <p:cNvPr id="505" name="Google Shape;505;g22f328a9f15_0_59"/>
          <p:cNvSpPr/>
          <p:nvPr/>
        </p:nvSpPr>
        <p:spPr>
          <a:xfrm>
            <a:off x="7217546" y="6274731"/>
            <a:ext cx="765600" cy="590400"/>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6" name="Google Shape;506;g22f328a9f15_0_5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SG"/>
              <a:t>1</a:t>
            </a:fld>
            <a:endParaRPr/>
          </a:p>
        </p:txBody>
      </p:sp>
      <p:pic>
        <p:nvPicPr>
          <p:cNvPr id="507" name="Google Shape;507;g22f328a9f15_0_59"/>
          <p:cNvPicPr preferRelativeResize="0"/>
          <p:nvPr/>
        </p:nvPicPr>
        <p:blipFill rotWithShape="1">
          <a:blip r:embed="rId3">
            <a:alphaModFix/>
          </a:blip>
          <a:srcRect l="11958" r="22333"/>
          <a:stretch/>
        </p:blipFill>
        <p:spPr>
          <a:xfrm>
            <a:off x="5198250" y="0"/>
            <a:ext cx="6993750" cy="6858000"/>
          </a:xfrm>
          <a:prstGeom prst="rect">
            <a:avLst/>
          </a:prstGeom>
          <a:noFill/>
          <a:ln>
            <a:noFill/>
          </a:ln>
        </p:spPr>
      </p:pic>
      <p:sp>
        <p:nvSpPr>
          <p:cNvPr id="508" name="Google Shape;508;g22f328a9f15_0_59"/>
          <p:cNvSpPr/>
          <p:nvPr/>
        </p:nvSpPr>
        <p:spPr>
          <a:xfrm>
            <a:off x="5558250" y="0"/>
            <a:ext cx="1926300" cy="6858000"/>
          </a:xfrm>
          <a:prstGeom prst="rtTriangle">
            <a:avLst/>
          </a:prstGeom>
          <a:solidFill>
            <a:srgbClr val="CFE2F3"/>
          </a:solidFill>
          <a:ln w="9525" cap="flat" cmpd="sng">
            <a:solidFill>
              <a:srgbClr val="CFE2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09" name="Google Shape;509;g22f328a9f15_0_59"/>
          <p:cNvSpPr/>
          <p:nvPr/>
        </p:nvSpPr>
        <p:spPr>
          <a:xfrm>
            <a:off x="0" y="0"/>
            <a:ext cx="5558100" cy="6858000"/>
          </a:xfrm>
          <a:prstGeom prst="rect">
            <a:avLst/>
          </a:prstGeom>
          <a:solidFill>
            <a:srgbClr val="CFE2F3"/>
          </a:solidFill>
          <a:ln w="9525" cap="flat" cmpd="sng">
            <a:solidFill>
              <a:srgbClr val="CFE2F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510" name="Google Shape;510;g22f328a9f15_0_59"/>
          <p:cNvGrpSpPr/>
          <p:nvPr/>
        </p:nvGrpSpPr>
        <p:grpSpPr>
          <a:xfrm>
            <a:off x="3737513" y="6013000"/>
            <a:ext cx="2743200" cy="590400"/>
            <a:chOff x="3737513" y="6089200"/>
            <a:chExt cx="2743200" cy="590400"/>
          </a:xfrm>
        </p:grpSpPr>
        <p:grpSp>
          <p:nvGrpSpPr>
            <p:cNvPr id="511" name="Google Shape;511;g22f328a9f15_0_59"/>
            <p:cNvGrpSpPr/>
            <p:nvPr/>
          </p:nvGrpSpPr>
          <p:grpSpPr>
            <a:xfrm>
              <a:off x="3737513" y="6089200"/>
              <a:ext cx="2743200" cy="590400"/>
              <a:chOff x="206700" y="6174850"/>
              <a:chExt cx="2743200" cy="590400"/>
            </a:xfrm>
          </p:grpSpPr>
          <p:sp>
            <p:nvSpPr>
              <p:cNvPr id="512" name="Google Shape;512;g22f328a9f15_0_59"/>
              <p:cNvSpPr/>
              <p:nvPr/>
            </p:nvSpPr>
            <p:spPr>
              <a:xfrm>
                <a:off x="206700" y="6174850"/>
                <a:ext cx="2743200" cy="5904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3" name="Google Shape;513;g22f328a9f15_0_59"/>
              <p:cNvPicPr preferRelativeResize="0"/>
              <p:nvPr/>
            </p:nvPicPr>
            <p:blipFill>
              <a:blip r:embed="rId4">
                <a:alphaModFix/>
              </a:blip>
              <a:stretch>
                <a:fillRect/>
              </a:stretch>
            </p:blipFill>
            <p:spPr>
              <a:xfrm>
                <a:off x="304800" y="6308275"/>
                <a:ext cx="1333685" cy="307775"/>
              </a:xfrm>
              <a:prstGeom prst="rect">
                <a:avLst/>
              </a:prstGeom>
              <a:noFill/>
              <a:ln>
                <a:noFill/>
              </a:ln>
            </p:spPr>
          </p:pic>
          <p:pic>
            <p:nvPicPr>
              <p:cNvPr id="514" name="Google Shape;514;g22f328a9f15_0_59"/>
              <p:cNvPicPr preferRelativeResize="0"/>
              <p:nvPr/>
            </p:nvPicPr>
            <p:blipFill>
              <a:blip r:embed="rId5">
                <a:alphaModFix/>
              </a:blip>
              <a:stretch>
                <a:fillRect/>
              </a:stretch>
            </p:blipFill>
            <p:spPr>
              <a:xfrm>
                <a:off x="1862863" y="6263629"/>
                <a:ext cx="912986" cy="419100"/>
              </a:xfrm>
              <a:prstGeom prst="rect">
                <a:avLst/>
              </a:prstGeom>
              <a:noFill/>
              <a:ln>
                <a:noFill/>
              </a:ln>
            </p:spPr>
          </p:pic>
        </p:grpSp>
        <p:pic>
          <p:nvPicPr>
            <p:cNvPr id="515" name="Google Shape;515;g22f328a9f15_0_59"/>
            <p:cNvPicPr preferRelativeResize="0"/>
            <p:nvPr/>
          </p:nvPicPr>
          <p:blipFill>
            <a:blip r:embed="rId6">
              <a:alphaModFix/>
            </a:blip>
            <a:stretch>
              <a:fillRect/>
            </a:stretch>
          </p:blipFill>
          <p:spPr>
            <a:xfrm>
              <a:off x="5275475" y="6184300"/>
              <a:ext cx="38100" cy="419100"/>
            </a:xfrm>
            <a:prstGeom prst="rect">
              <a:avLst/>
            </a:prstGeom>
            <a:noFill/>
            <a:ln>
              <a:noFill/>
            </a:ln>
          </p:spPr>
        </p:pic>
      </p:grpSp>
      <p:sp>
        <p:nvSpPr>
          <p:cNvPr id="516" name="Google Shape;516;g22f328a9f15_0_59"/>
          <p:cNvSpPr txBox="1"/>
          <p:nvPr/>
        </p:nvSpPr>
        <p:spPr>
          <a:xfrm>
            <a:off x="466713" y="778600"/>
            <a:ext cx="64221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SG" sz="3600" b="1">
                <a:solidFill>
                  <a:schemeClr val="dk2"/>
                </a:solidFill>
              </a:rPr>
              <a:t>HUAWEI-NUS</a:t>
            </a:r>
            <a:endParaRPr sz="3600" b="1">
              <a:solidFill>
                <a:schemeClr val="dk2"/>
              </a:solidFill>
            </a:endParaRPr>
          </a:p>
          <a:p>
            <a:pPr marL="0" lvl="0" indent="0" algn="l" rtl="0">
              <a:spcBef>
                <a:spcPts val="0"/>
              </a:spcBef>
              <a:spcAft>
                <a:spcPts val="0"/>
              </a:spcAft>
              <a:buClr>
                <a:schemeClr val="dk1"/>
              </a:buClr>
              <a:buSzPts val="1100"/>
              <a:buFont typeface="Arial"/>
              <a:buNone/>
            </a:pPr>
            <a:r>
              <a:rPr lang="en-SG" sz="3600" b="1">
                <a:solidFill>
                  <a:schemeClr val="dk2"/>
                </a:solidFill>
              </a:rPr>
              <a:t>Innovation Challenge</a:t>
            </a:r>
            <a:endParaRPr sz="3600" b="1">
              <a:solidFill>
                <a:schemeClr val="dk2"/>
              </a:solidFill>
            </a:endParaRPr>
          </a:p>
          <a:p>
            <a:pPr marL="0" lvl="0" indent="0" algn="l" rtl="0">
              <a:spcBef>
                <a:spcPts val="0"/>
              </a:spcBef>
              <a:spcAft>
                <a:spcPts val="0"/>
              </a:spcAft>
              <a:buNone/>
            </a:pPr>
            <a:endParaRPr sz="3600" b="1">
              <a:latin typeface="Arial Black"/>
              <a:ea typeface="Arial Black"/>
              <a:cs typeface="Arial Black"/>
              <a:sym typeface="Arial Black"/>
            </a:endParaRPr>
          </a:p>
        </p:txBody>
      </p:sp>
      <p:sp>
        <p:nvSpPr>
          <p:cNvPr id="517" name="Google Shape;517;g22f328a9f15_0_59"/>
          <p:cNvSpPr txBox="1"/>
          <p:nvPr/>
        </p:nvSpPr>
        <p:spPr>
          <a:xfrm>
            <a:off x="489622" y="2172421"/>
            <a:ext cx="5338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800" b="1" dirty="0">
                <a:solidFill>
                  <a:schemeClr val="dk2"/>
                </a:solidFill>
              </a:rPr>
              <a:t>Solution presentation: </a:t>
            </a:r>
            <a:endParaRPr sz="1800" b="1" dirty="0">
              <a:solidFill>
                <a:schemeClr val="dk2"/>
              </a:solidFill>
            </a:endParaRPr>
          </a:p>
          <a:p>
            <a:pPr marL="0" lvl="0" indent="0" algn="l" rtl="0">
              <a:spcBef>
                <a:spcPts val="0"/>
              </a:spcBef>
              <a:spcAft>
                <a:spcPts val="0"/>
              </a:spcAft>
              <a:buNone/>
            </a:pPr>
            <a:r>
              <a:rPr lang="en-SG" sz="1800" b="1" dirty="0">
                <a:solidFill>
                  <a:schemeClr val="dk2"/>
                </a:solidFill>
              </a:rPr>
              <a:t>Attention-based LSTM Classification Algorithm</a:t>
            </a:r>
            <a:endParaRPr sz="1800" b="1" dirty="0">
              <a:solidFill>
                <a:schemeClr val="dk2"/>
              </a:solidFill>
            </a:endParaRPr>
          </a:p>
        </p:txBody>
      </p:sp>
      <p:sp>
        <p:nvSpPr>
          <p:cNvPr id="518" name="Google Shape;518;g22f328a9f15_0_59"/>
          <p:cNvSpPr txBox="1"/>
          <p:nvPr/>
        </p:nvSpPr>
        <p:spPr>
          <a:xfrm>
            <a:off x="759738" y="3311725"/>
            <a:ext cx="40386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b="1">
                <a:solidFill>
                  <a:schemeClr val="dk2"/>
                </a:solidFill>
              </a:rPr>
              <a:t>Team:                   Alchemy Squad</a:t>
            </a:r>
            <a:endParaRPr sz="1600" b="1">
              <a:solidFill>
                <a:schemeClr val="dk2"/>
              </a:solidFill>
            </a:endParaRPr>
          </a:p>
          <a:p>
            <a:pPr marL="0" lvl="0" indent="0" algn="l" rtl="0">
              <a:spcBef>
                <a:spcPts val="0"/>
              </a:spcBef>
              <a:spcAft>
                <a:spcPts val="0"/>
              </a:spcAft>
              <a:buNone/>
            </a:pPr>
            <a:endParaRPr sz="1600" b="1">
              <a:solidFill>
                <a:schemeClr val="dk2"/>
              </a:solidFill>
            </a:endParaRPr>
          </a:p>
          <a:p>
            <a:pPr marL="0" lvl="0" indent="0" algn="l" rtl="0">
              <a:lnSpc>
                <a:spcPct val="115000"/>
              </a:lnSpc>
              <a:spcBef>
                <a:spcPts val="0"/>
              </a:spcBef>
              <a:spcAft>
                <a:spcPts val="0"/>
              </a:spcAft>
              <a:buNone/>
            </a:pPr>
            <a:r>
              <a:rPr lang="en-SG" sz="1600" b="1">
                <a:solidFill>
                  <a:schemeClr val="dk2"/>
                </a:solidFill>
              </a:rPr>
              <a:t>Team Members:       Kong Heyi</a:t>
            </a:r>
            <a:endParaRPr sz="1600" b="1">
              <a:solidFill>
                <a:schemeClr val="dk2"/>
              </a:solidFill>
            </a:endParaRPr>
          </a:p>
          <a:p>
            <a:pPr marL="0" lvl="0" indent="0" algn="l" rtl="0">
              <a:lnSpc>
                <a:spcPct val="115000"/>
              </a:lnSpc>
              <a:spcBef>
                <a:spcPts val="0"/>
              </a:spcBef>
              <a:spcAft>
                <a:spcPts val="0"/>
              </a:spcAft>
              <a:buNone/>
            </a:pPr>
            <a:r>
              <a:rPr lang="en-SG" sz="1600" b="1">
                <a:solidFill>
                  <a:schemeClr val="dk2"/>
                </a:solidFill>
              </a:rPr>
              <a:t>                                  Lyu Lanqing</a:t>
            </a:r>
            <a:endParaRPr sz="1600" b="1">
              <a:solidFill>
                <a:schemeClr val="dk2"/>
              </a:solidFill>
            </a:endParaRPr>
          </a:p>
          <a:p>
            <a:pPr marL="0" lvl="0" indent="0" algn="l" rtl="0">
              <a:lnSpc>
                <a:spcPct val="115000"/>
              </a:lnSpc>
              <a:spcBef>
                <a:spcPts val="0"/>
              </a:spcBef>
              <a:spcAft>
                <a:spcPts val="0"/>
              </a:spcAft>
              <a:buNone/>
            </a:pPr>
            <a:r>
              <a:rPr lang="en-SG" sz="1600" b="1">
                <a:solidFill>
                  <a:schemeClr val="dk2"/>
                </a:solidFill>
              </a:rPr>
              <a:t>                                  Nie Xiaoyu</a:t>
            </a:r>
            <a:endParaRPr sz="1600" b="1">
              <a:solidFill>
                <a:schemeClr val="dk2"/>
              </a:solidFill>
            </a:endParaRPr>
          </a:p>
          <a:p>
            <a:pPr marL="0" lvl="0" indent="0" algn="l" rtl="0">
              <a:lnSpc>
                <a:spcPct val="115000"/>
              </a:lnSpc>
              <a:spcBef>
                <a:spcPts val="0"/>
              </a:spcBef>
              <a:spcAft>
                <a:spcPts val="0"/>
              </a:spcAft>
              <a:buNone/>
            </a:pPr>
            <a:r>
              <a:rPr lang="en-SG" sz="1600" b="1">
                <a:solidFill>
                  <a:schemeClr val="dk2"/>
                </a:solidFill>
              </a:rPr>
              <a:t>                                  Qi Fulin</a:t>
            </a:r>
            <a:endParaRPr sz="1600" b="1">
              <a:solidFill>
                <a:schemeClr val="dk2"/>
              </a:solidFill>
            </a:endParaRPr>
          </a:p>
          <a:p>
            <a:pPr marL="0" lvl="0" indent="0" algn="l" rtl="0">
              <a:lnSpc>
                <a:spcPct val="115000"/>
              </a:lnSpc>
              <a:spcBef>
                <a:spcPts val="0"/>
              </a:spcBef>
              <a:spcAft>
                <a:spcPts val="0"/>
              </a:spcAft>
              <a:buNone/>
            </a:pPr>
            <a:r>
              <a:rPr lang="en-SG" sz="1600" b="1">
                <a:solidFill>
                  <a:schemeClr val="dk2"/>
                </a:solidFill>
              </a:rPr>
              <a:t>                                  Yin Li</a:t>
            </a:r>
            <a:endParaRPr sz="1600" b="1">
              <a:solidFill>
                <a:schemeClr val="dk2"/>
              </a:solidFill>
            </a:endParaRPr>
          </a:p>
          <a:p>
            <a:pPr marL="0" lvl="0" indent="0" algn="l" rtl="0">
              <a:lnSpc>
                <a:spcPct val="115000"/>
              </a:lnSpc>
              <a:spcBef>
                <a:spcPts val="0"/>
              </a:spcBef>
              <a:spcAft>
                <a:spcPts val="0"/>
              </a:spcAft>
              <a:buClr>
                <a:schemeClr val="dk1"/>
              </a:buClr>
              <a:buSzPts val="1100"/>
              <a:buFont typeface="Arial"/>
              <a:buNone/>
            </a:pPr>
            <a:r>
              <a:rPr lang="en-SG" sz="1600" b="1">
                <a:solidFill>
                  <a:schemeClr val="dk2"/>
                </a:solidFill>
              </a:rPr>
              <a:t>                                  Zhang Zishuo</a:t>
            </a:r>
            <a:endParaRPr sz="1600" b="1">
              <a:solidFill>
                <a:schemeClr val="dk2"/>
              </a:solidFill>
            </a:endParaRPr>
          </a:p>
        </p:txBody>
      </p:sp>
      <p:sp>
        <p:nvSpPr>
          <p:cNvPr id="519" name="Google Shape;519;g22f328a9f15_0_59"/>
          <p:cNvSpPr txBox="1"/>
          <p:nvPr/>
        </p:nvSpPr>
        <p:spPr>
          <a:xfrm>
            <a:off x="759750" y="6092650"/>
            <a:ext cx="1272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b="1">
                <a:solidFill>
                  <a:schemeClr val="dk2"/>
                </a:solidFill>
              </a:rPr>
              <a:t>2023/04/27</a:t>
            </a:r>
            <a:endParaRPr sz="1600" b="1">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g20a0feb3424_3_0"/>
          <p:cNvSpPr txBox="1">
            <a:spLocks noGrp="1"/>
          </p:cNvSpPr>
          <p:nvPr>
            <p:ph type="title"/>
          </p:nvPr>
        </p:nvSpPr>
        <p:spPr>
          <a:xfrm>
            <a:off x="160256" y="122110"/>
            <a:ext cx="10703700" cy="476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000"/>
              <a:buFont typeface="Arial"/>
              <a:buNone/>
            </a:pPr>
            <a:r>
              <a:rPr lang="en-SG"/>
              <a:t>2. Model Development and Implementation </a:t>
            </a:r>
            <a:endParaRPr/>
          </a:p>
        </p:txBody>
      </p:sp>
      <p:sp>
        <p:nvSpPr>
          <p:cNvPr id="687" name="Google Shape;687;g20a0feb3424_3_0"/>
          <p:cNvSpPr txBox="1">
            <a:spLocks noGrp="1"/>
          </p:cNvSpPr>
          <p:nvPr>
            <p:ph type="body" idx="1"/>
          </p:nvPr>
        </p:nvSpPr>
        <p:spPr>
          <a:xfrm>
            <a:off x="160256" y="674009"/>
            <a:ext cx="10703700" cy="245400"/>
          </a:xfrm>
          <a:prstGeom prst="rect">
            <a:avLst/>
          </a:prstGeom>
        </p:spPr>
        <p:txBody>
          <a:bodyPr spcFirstLastPara="1" wrap="square" lIns="91425" tIns="45700" rIns="91425" bIns="45700" anchor="ctr" anchorCtr="0">
            <a:normAutofit fontScale="70000" lnSpcReduction="20000"/>
          </a:bodyPr>
          <a:lstStyle/>
          <a:p>
            <a:pPr marL="0" lvl="0" indent="0" algn="l" rtl="0">
              <a:spcBef>
                <a:spcPts val="0"/>
              </a:spcBef>
              <a:spcAft>
                <a:spcPts val="0"/>
              </a:spcAft>
              <a:buClr>
                <a:schemeClr val="lt1"/>
              </a:buClr>
              <a:buSzPct val="100000"/>
              <a:buFont typeface="Arial"/>
              <a:buNone/>
            </a:pPr>
            <a:r>
              <a:rPr lang="en-SG" sz="2000" b="1" i="0"/>
              <a:t>b. Schematic of Neural Network</a:t>
            </a:r>
            <a:endParaRPr/>
          </a:p>
        </p:txBody>
      </p:sp>
      <p:sp>
        <p:nvSpPr>
          <p:cNvPr id="688" name="Google Shape;688;g20a0feb3424_3_0"/>
          <p:cNvSpPr txBox="1">
            <a:spLocks noGrp="1"/>
          </p:cNvSpPr>
          <p:nvPr>
            <p:ph type="body" idx="2"/>
          </p:nvPr>
        </p:nvSpPr>
        <p:spPr>
          <a:xfrm>
            <a:off x="133527" y="6065970"/>
            <a:ext cx="11925000" cy="1956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689" name="Google Shape;689;g20a0feb3424_3_0"/>
          <p:cNvSpPr txBox="1">
            <a:spLocks noGrp="1"/>
          </p:cNvSpPr>
          <p:nvPr>
            <p:ph type="sldNum" idx="12"/>
          </p:nvPr>
        </p:nvSpPr>
        <p:spPr>
          <a:xfrm>
            <a:off x="11839575" y="6459615"/>
            <a:ext cx="342900" cy="311100"/>
          </a:xfrm>
          <a:prstGeom prst="rect">
            <a:avLst/>
          </a:prstGeom>
        </p:spPr>
        <p:txBody>
          <a:bodyPr spcFirstLastPara="1" wrap="square" lIns="72000" tIns="72000" rIns="72000" bIns="72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SG"/>
              <a:t>10</a:t>
            </a:fld>
            <a:endParaRPr/>
          </a:p>
        </p:txBody>
      </p:sp>
      <p:sp>
        <p:nvSpPr>
          <p:cNvPr id="690" name="Google Shape;690;g20a0feb3424_3_0"/>
          <p:cNvSpPr/>
          <p:nvPr/>
        </p:nvSpPr>
        <p:spPr>
          <a:xfrm>
            <a:off x="276500" y="1163000"/>
            <a:ext cx="6930900" cy="329700"/>
          </a:xfrm>
          <a:prstGeom prst="rect">
            <a:avLst/>
          </a:prstGeom>
          <a:gradFill>
            <a:gsLst>
              <a:gs pos="0">
                <a:srgbClr val="173C5F"/>
              </a:gs>
              <a:gs pos="15000">
                <a:srgbClr val="173C5F"/>
              </a:gs>
              <a:gs pos="91000">
                <a:srgbClr val="006CB8"/>
              </a:gs>
              <a:gs pos="100000">
                <a:srgbClr val="006CB8"/>
              </a:gs>
            </a:gsLst>
            <a:lin ang="2700006"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SG" b="1">
                <a:solidFill>
                  <a:schemeClr val="lt1"/>
                </a:solidFill>
              </a:rPr>
              <a:t>LSTM Network Architecture for Stock Market Prediction</a:t>
            </a:r>
            <a:endParaRPr b="1">
              <a:solidFill>
                <a:schemeClr val="lt1"/>
              </a:solidFill>
            </a:endParaRPr>
          </a:p>
        </p:txBody>
      </p:sp>
      <p:pic>
        <p:nvPicPr>
          <p:cNvPr id="691" name="Google Shape;691;g20a0feb3424_3_0"/>
          <p:cNvPicPr preferRelativeResize="0"/>
          <p:nvPr/>
        </p:nvPicPr>
        <p:blipFill>
          <a:blip r:embed="rId3">
            <a:alphaModFix/>
          </a:blip>
          <a:stretch>
            <a:fillRect/>
          </a:stretch>
        </p:blipFill>
        <p:spPr>
          <a:xfrm>
            <a:off x="354950" y="1645100"/>
            <a:ext cx="6280049" cy="4268471"/>
          </a:xfrm>
          <a:prstGeom prst="rect">
            <a:avLst/>
          </a:prstGeom>
          <a:noFill/>
          <a:ln>
            <a:noFill/>
          </a:ln>
          <a:effectLst>
            <a:outerShdw blurRad="50800" dist="38100" dir="5400000" algn="t" rotWithShape="0">
              <a:srgbClr val="000000">
                <a:alpha val="40000"/>
              </a:srgbClr>
            </a:outerShdw>
          </a:effectLst>
        </p:spPr>
      </p:pic>
      <p:cxnSp>
        <p:nvCxnSpPr>
          <p:cNvPr id="692" name="Google Shape;692;g20a0feb3424_3_0"/>
          <p:cNvCxnSpPr/>
          <p:nvPr/>
        </p:nvCxnSpPr>
        <p:spPr>
          <a:xfrm>
            <a:off x="7366350" y="995200"/>
            <a:ext cx="0" cy="5208000"/>
          </a:xfrm>
          <a:prstGeom prst="straightConnector1">
            <a:avLst/>
          </a:prstGeom>
          <a:noFill/>
          <a:ln w="9525" cap="flat" cmpd="sng">
            <a:solidFill>
              <a:schemeClr val="accent3"/>
            </a:solidFill>
            <a:prstDash val="dash"/>
            <a:round/>
            <a:headEnd type="none" w="med" len="med"/>
            <a:tailEnd type="none" w="med" len="med"/>
          </a:ln>
        </p:spPr>
      </p:cxnSp>
      <p:sp>
        <p:nvSpPr>
          <p:cNvPr id="693" name="Google Shape;693;g20a0feb3424_3_0"/>
          <p:cNvSpPr/>
          <p:nvPr/>
        </p:nvSpPr>
        <p:spPr>
          <a:xfrm>
            <a:off x="7525300" y="1163000"/>
            <a:ext cx="4508700" cy="329700"/>
          </a:xfrm>
          <a:prstGeom prst="rect">
            <a:avLst/>
          </a:prstGeom>
          <a:gradFill>
            <a:gsLst>
              <a:gs pos="0">
                <a:srgbClr val="3F3F3F"/>
              </a:gs>
              <a:gs pos="99000">
                <a:srgbClr val="C00000"/>
              </a:gs>
              <a:gs pos="100000">
                <a:srgbClr val="C00000"/>
              </a:gs>
            </a:gsLst>
            <a:lin ang="2698631"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SG" b="1">
                <a:solidFill>
                  <a:schemeClr val="lt1"/>
                </a:solidFill>
              </a:rPr>
              <a:t>Key Idea</a:t>
            </a:r>
            <a:endParaRPr b="1">
              <a:solidFill>
                <a:schemeClr val="lt1"/>
              </a:solidFill>
            </a:endParaRPr>
          </a:p>
        </p:txBody>
      </p:sp>
      <p:grpSp>
        <p:nvGrpSpPr>
          <p:cNvPr id="2" name="Group 1">
            <a:extLst>
              <a:ext uri="{FF2B5EF4-FFF2-40B4-BE49-F238E27FC236}">
                <a16:creationId xmlns:a16="http://schemas.microsoft.com/office/drawing/2014/main" id="{822089E4-2CF3-3C8F-6092-186CE62D80E7}"/>
              </a:ext>
            </a:extLst>
          </p:cNvPr>
          <p:cNvGrpSpPr/>
          <p:nvPr/>
        </p:nvGrpSpPr>
        <p:grpSpPr>
          <a:xfrm>
            <a:off x="7525300" y="1808075"/>
            <a:ext cx="4508700" cy="3873900"/>
            <a:chOff x="7525300" y="1808075"/>
            <a:chExt cx="4508700" cy="3873900"/>
          </a:xfrm>
        </p:grpSpPr>
        <p:sp>
          <p:nvSpPr>
            <p:cNvPr id="694" name="Google Shape;694;g20a0feb3424_3_0"/>
            <p:cNvSpPr/>
            <p:nvPr/>
          </p:nvSpPr>
          <p:spPr>
            <a:xfrm>
              <a:off x="7525300" y="1808075"/>
              <a:ext cx="4508700" cy="3873900"/>
            </a:xfrm>
            <a:prstGeom prst="rect">
              <a:avLst/>
            </a:prstGeom>
            <a:gradFill>
              <a:gsLst>
                <a:gs pos="0">
                  <a:srgbClr val="FFFFFF">
                    <a:alpha val="97647"/>
                  </a:srgbClr>
                </a:gs>
                <a:gs pos="28000">
                  <a:srgbClr val="FFFFFF">
                    <a:alpha val="97647"/>
                  </a:srgbClr>
                </a:gs>
                <a:gs pos="100000">
                  <a:srgbClr val="D8D8D8">
                    <a:alpha val="80000"/>
                  </a:srgbClr>
                </a:gs>
              </a:gsLst>
              <a:lin ang="13500032"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SzPts val="1100"/>
                <a:buNone/>
              </a:pP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b="1">
                <a:solidFill>
                  <a:srgbClr val="0F6CB8"/>
                </a:solidFill>
              </a:endParaRPr>
            </a:p>
          </p:txBody>
        </p:sp>
        <p:sp>
          <p:nvSpPr>
            <p:cNvPr id="695" name="Google Shape;695;g20a0feb3424_3_0"/>
            <p:cNvSpPr txBox="1"/>
            <p:nvPr/>
          </p:nvSpPr>
          <p:spPr>
            <a:xfrm>
              <a:off x="7678325" y="2261250"/>
              <a:ext cx="4240800" cy="30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SG" b="1" dirty="0">
                  <a:solidFill>
                    <a:schemeClr val="accent1"/>
                  </a:solidFill>
                </a:rPr>
                <a:t>Attention layer</a:t>
              </a:r>
              <a:r>
                <a:rPr lang="en-SG" dirty="0">
                  <a:solidFill>
                    <a:schemeClr val="dk1"/>
                  </a:solidFill>
                </a:rPr>
                <a:t> allows the model to focus on certain parts of the input sequence more than others. This is commonly used to </a:t>
              </a:r>
              <a:r>
                <a:rPr lang="en-SG" b="1" dirty="0">
                  <a:solidFill>
                    <a:schemeClr val="accent1"/>
                  </a:solidFill>
                </a:rPr>
                <a:t>increasing the complexity and neurons</a:t>
              </a:r>
              <a:r>
                <a:rPr lang="en-SG" dirty="0">
                  <a:solidFill>
                    <a:schemeClr val="dk1"/>
                  </a:solidFill>
                </a:rPr>
                <a:t> of the network.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SG" dirty="0">
                  <a:solidFill>
                    <a:schemeClr val="dk1"/>
                  </a:solidFill>
                </a:rPr>
                <a:t>We implemented a “</a:t>
              </a:r>
              <a:r>
                <a:rPr lang="en-SG" b="1" dirty="0">
                  <a:solidFill>
                    <a:schemeClr val="accent1"/>
                  </a:solidFill>
                </a:rPr>
                <a:t>self-attention</a:t>
              </a:r>
              <a:r>
                <a:rPr lang="en-SG" dirty="0">
                  <a:solidFill>
                    <a:schemeClr val="dk1"/>
                  </a:solidFill>
                </a:rPr>
                <a:t>” layer. Its main advantage is the ability to </a:t>
              </a:r>
              <a:r>
                <a:rPr lang="en-SG" b="1" dirty="0">
                  <a:solidFill>
                    <a:srgbClr val="0F6CB8"/>
                  </a:solidFill>
                </a:rPr>
                <a:t>capture long-range dependencies</a:t>
              </a:r>
              <a:r>
                <a:rPr lang="en-SG" dirty="0">
                  <a:solidFill>
                    <a:schemeClr val="dk1"/>
                  </a:solidFill>
                </a:rPr>
                <a:t> in input sequence, with relatively </a:t>
              </a:r>
              <a:r>
                <a:rPr lang="en-SG" b="1" dirty="0">
                  <a:solidFill>
                    <a:schemeClr val="accent1"/>
                  </a:solidFill>
                </a:rPr>
                <a:t>low computational cost</a:t>
              </a:r>
              <a:r>
                <a:rPr lang="en-SG" dirty="0">
                  <a:solidFill>
                    <a:schemeClr val="dk1"/>
                  </a:solidFill>
                </a:rPr>
                <a:t>. This is very applicable to stock trading – prices at different time ticks could be </a:t>
              </a:r>
              <a:r>
                <a:rPr lang="en-SG" b="1" dirty="0">
                  <a:solidFill>
                    <a:schemeClr val="accent1"/>
                  </a:solidFill>
                </a:rPr>
                <a:t>interrelated</a:t>
              </a:r>
              <a:r>
                <a:rPr lang="en-SG" dirty="0">
                  <a:solidFill>
                    <a:schemeClr val="dk1"/>
                  </a:solidFill>
                </a:rPr>
                <a:t>.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g229f070e464_0_5"/>
          <p:cNvSpPr txBox="1">
            <a:spLocks noGrp="1"/>
          </p:cNvSpPr>
          <p:nvPr>
            <p:ph type="sldNum" idx="12"/>
          </p:nvPr>
        </p:nvSpPr>
        <p:spPr>
          <a:xfrm>
            <a:off x="11839575" y="6459615"/>
            <a:ext cx="342900" cy="311100"/>
          </a:xfrm>
          <a:prstGeom prst="rect">
            <a:avLst/>
          </a:prstGeom>
          <a:noFill/>
          <a:ln>
            <a:noFill/>
          </a:ln>
        </p:spPr>
        <p:txBody>
          <a:bodyPr spcFirstLastPara="1" wrap="square" lIns="72000" tIns="72000" rIns="72000" bIns="72000" anchor="ctr" anchorCtr="0">
            <a:noAutofit/>
          </a:bodyPr>
          <a:lstStyle/>
          <a:p>
            <a:pPr marL="0" lvl="0" indent="0" algn="r" rtl="0">
              <a:spcBef>
                <a:spcPts val="0"/>
              </a:spcBef>
              <a:spcAft>
                <a:spcPts val="0"/>
              </a:spcAft>
              <a:buNone/>
            </a:pPr>
            <a:fld id="{00000000-1234-1234-1234-123412341234}" type="slidenum">
              <a:rPr lang="en-SG"/>
              <a:t>11</a:t>
            </a:fld>
            <a:endParaRPr/>
          </a:p>
        </p:txBody>
      </p:sp>
      <p:sp>
        <p:nvSpPr>
          <p:cNvPr id="701" name="Google Shape;701;g229f070e464_0_5"/>
          <p:cNvSpPr txBox="1">
            <a:spLocks noGrp="1"/>
          </p:cNvSpPr>
          <p:nvPr>
            <p:ph type="body" idx="1"/>
          </p:nvPr>
        </p:nvSpPr>
        <p:spPr>
          <a:xfrm>
            <a:off x="160256" y="674009"/>
            <a:ext cx="10703700" cy="245400"/>
          </a:xfrm>
          <a:prstGeom prst="rect">
            <a:avLst/>
          </a:prstGeom>
          <a:noFill/>
          <a:ln>
            <a:noFill/>
          </a:ln>
        </p:spPr>
        <p:txBody>
          <a:bodyPr spcFirstLastPara="1" wrap="square" lIns="91425" tIns="45700" rIns="91425" bIns="45700" anchor="ctr" anchorCtr="0">
            <a:normAutofit fontScale="70000" lnSpcReduction="20000"/>
          </a:bodyPr>
          <a:lstStyle/>
          <a:p>
            <a:pPr marL="0" lvl="0" indent="0" algn="l" rtl="0">
              <a:spcBef>
                <a:spcPts val="0"/>
              </a:spcBef>
              <a:spcAft>
                <a:spcPts val="0"/>
              </a:spcAft>
              <a:buClr>
                <a:schemeClr val="lt1"/>
              </a:buClr>
              <a:buSzPct val="100000"/>
              <a:buNone/>
            </a:pPr>
            <a:r>
              <a:rPr lang="en-SG" sz="2000" b="1" i="0"/>
              <a:t>b. Schematic of Neural Network</a:t>
            </a:r>
            <a:endParaRPr/>
          </a:p>
        </p:txBody>
      </p:sp>
      <p:sp>
        <p:nvSpPr>
          <p:cNvPr id="702" name="Google Shape;702;g229f070e464_0_5"/>
          <p:cNvSpPr txBox="1">
            <a:spLocks noGrp="1"/>
          </p:cNvSpPr>
          <p:nvPr>
            <p:ph type="title"/>
          </p:nvPr>
        </p:nvSpPr>
        <p:spPr>
          <a:xfrm>
            <a:off x="160256" y="122110"/>
            <a:ext cx="10703700" cy="476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000"/>
              <a:buFont typeface="Arial"/>
              <a:buNone/>
            </a:pPr>
            <a:r>
              <a:rPr lang="en-SG"/>
              <a:t>2. Model Development and Implementation </a:t>
            </a:r>
            <a:endParaRPr/>
          </a:p>
        </p:txBody>
      </p:sp>
      <p:sp>
        <p:nvSpPr>
          <p:cNvPr id="703" name="Google Shape;703;g229f070e464_0_5"/>
          <p:cNvSpPr/>
          <p:nvPr/>
        </p:nvSpPr>
        <p:spPr>
          <a:xfrm>
            <a:off x="243775" y="1163000"/>
            <a:ext cx="8283300" cy="329700"/>
          </a:xfrm>
          <a:prstGeom prst="rect">
            <a:avLst/>
          </a:prstGeom>
          <a:gradFill>
            <a:gsLst>
              <a:gs pos="0">
                <a:srgbClr val="173C5F"/>
              </a:gs>
              <a:gs pos="15000">
                <a:srgbClr val="173C5F"/>
              </a:gs>
              <a:gs pos="91000">
                <a:srgbClr val="006CB8"/>
              </a:gs>
              <a:gs pos="100000">
                <a:srgbClr val="006CB8"/>
              </a:gs>
            </a:gsLst>
            <a:lin ang="2700006"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SG" b="1">
                <a:solidFill>
                  <a:schemeClr val="lt1"/>
                </a:solidFill>
              </a:rPr>
              <a:t>LSTM Network Architecture for Stock Market Prediction</a:t>
            </a:r>
            <a:endParaRPr b="1">
              <a:solidFill>
                <a:schemeClr val="lt1"/>
              </a:solidFill>
            </a:endParaRPr>
          </a:p>
        </p:txBody>
      </p:sp>
      <p:sp>
        <p:nvSpPr>
          <p:cNvPr id="704" name="Google Shape;704;g229f070e464_0_5"/>
          <p:cNvSpPr/>
          <p:nvPr/>
        </p:nvSpPr>
        <p:spPr>
          <a:xfrm>
            <a:off x="9042400" y="1163000"/>
            <a:ext cx="2991600" cy="329700"/>
          </a:xfrm>
          <a:prstGeom prst="rect">
            <a:avLst/>
          </a:prstGeom>
          <a:gradFill>
            <a:gsLst>
              <a:gs pos="0">
                <a:srgbClr val="3F3F3F"/>
              </a:gs>
              <a:gs pos="99000">
                <a:srgbClr val="C00000"/>
              </a:gs>
              <a:gs pos="100000">
                <a:srgbClr val="C00000"/>
              </a:gs>
            </a:gsLst>
            <a:lin ang="2698631"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SG" b="1">
                <a:solidFill>
                  <a:schemeClr val="lt1"/>
                </a:solidFill>
              </a:rPr>
              <a:t>Key Idea</a:t>
            </a:r>
            <a:endParaRPr b="1">
              <a:solidFill>
                <a:schemeClr val="lt1"/>
              </a:solidFill>
            </a:endParaRPr>
          </a:p>
        </p:txBody>
      </p:sp>
      <p:sp>
        <p:nvSpPr>
          <p:cNvPr id="705" name="Google Shape;705;g229f070e464_0_5"/>
          <p:cNvSpPr/>
          <p:nvPr/>
        </p:nvSpPr>
        <p:spPr>
          <a:xfrm>
            <a:off x="9042400" y="1814963"/>
            <a:ext cx="2991600" cy="4322400"/>
          </a:xfrm>
          <a:prstGeom prst="rect">
            <a:avLst/>
          </a:prstGeom>
          <a:gradFill>
            <a:gsLst>
              <a:gs pos="0">
                <a:srgbClr val="FFFFFF">
                  <a:alpha val="97647"/>
                </a:srgbClr>
              </a:gs>
              <a:gs pos="28000">
                <a:srgbClr val="FFFFFF">
                  <a:alpha val="97647"/>
                </a:srgbClr>
              </a:gs>
              <a:gs pos="100000">
                <a:srgbClr val="D8D8D8">
                  <a:alpha val="80000"/>
                </a:srgbClr>
              </a:gs>
            </a:gsLst>
            <a:lin ang="13500032"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SzPts val="1100"/>
              <a:buNone/>
            </a:pPr>
            <a:endParaRPr sz="1300" dirty="0">
              <a:solidFill>
                <a:schemeClr val="dk1"/>
              </a:solidFill>
              <a:latin typeface="Verdana"/>
              <a:ea typeface="Verdana"/>
              <a:cs typeface="Verdana"/>
              <a:sym typeface="Verdana"/>
            </a:endParaRPr>
          </a:p>
          <a:p>
            <a:pPr marL="0" lvl="0" indent="0" algn="l" rtl="0">
              <a:spcBef>
                <a:spcPts val="0"/>
              </a:spcBef>
              <a:spcAft>
                <a:spcPts val="0"/>
              </a:spcAft>
              <a:buSzPts val="1100"/>
              <a:buNone/>
            </a:pPr>
            <a:r>
              <a:rPr lang="en-SG" dirty="0">
                <a:solidFill>
                  <a:schemeClr val="dk1"/>
                </a:solidFill>
              </a:rPr>
              <a:t>After the attention layer, a f</a:t>
            </a:r>
            <a:r>
              <a:rPr lang="en-SG" b="1" dirty="0">
                <a:solidFill>
                  <a:srgbClr val="0F6CB8"/>
                </a:solidFill>
              </a:rPr>
              <a:t>ully connected layer </a:t>
            </a:r>
            <a:r>
              <a:rPr lang="en-SG" dirty="0">
                <a:solidFill>
                  <a:schemeClr val="dk1"/>
                </a:solidFill>
              </a:rPr>
              <a:t>is used to increase the number of </a:t>
            </a:r>
            <a:r>
              <a:rPr lang="en-SG" b="1" dirty="0">
                <a:solidFill>
                  <a:srgbClr val="0F6CB8"/>
                </a:solidFill>
              </a:rPr>
              <a:t>neurons and parameters</a:t>
            </a:r>
            <a:r>
              <a:rPr lang="en-SG" dirty="0">
                <a:solidFill>
                  <a:schemeClr val="dk1"/>
                </a:solidFill>
              </a:rPr>
              <a:t> in the network. </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a:p>
            <a:pPr marL="0" lvl="0" indent="0" algn="l" rtl="0">
              <a:spcBef>
                <a:spcPts val="0"/>
              </a:spcBef>
              <a:spcAft>
                <a:spcPts val="0"/>
              </a:spcAft>
              <a:buSzPts val="1100"/>
              <a:buNone/>
            </a:pPr>
            <a:r>
              <a:rPr lang="en-SG" dirty="0">
                <a:solidFill>
                  <a:schemeClr val="dk1"/>
                </a:solidFill>
              </a:rPr>
              <a:t>The fully connected layer is followed by a </a:t>
            </a:r>
            <a:r>
              <a:rPr lang="en-SG" b="1" dirty="0" err="1">
                <a:solidFill>
                  <a:srgbClr val="0F6CB8"/>
                </a:solidFill>
              </a:rPr>
              <a:t>ReLU</a:t>
            </a:r>
            <a:r>
              <a:rPr lang="en-SG" b="1" dirty="0">
                <a:solidFill>
                  <a:srgbClr val="0F6CB8"/>
                </a:solidFill>
              </a:rPr>
              <a:t> activation layer</a:t>
            </a:r>
            <a:r>
              <a:rPr lang="en-SG" dirty="0">
                <a:solidFill>
                  <a:schemeClr val="dk1"/>
                </a:solidFill>
              </a:rPr>
              <a:t>, which introduces </a:t>
            </a:r>
            <a:r>
              <a:rPr lang="en-SG" b="1" dirty="0">
                <a:solidFill>
                  <a:srgbClr val="0F6CB8"/>
                </a:solidFill>
              </a:rPr>
              <a:t>non-linear processing</a:t>
            </a:r>
            <a:r>
              <a:rPr lang="en-SG" dirty="0">
                <a:solidFill>
                  <a:schemeClr val="dk1"/>
                </a:solidFill>
              </a:rPr>
              <a:t> into the network.</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a:p>
            <a:pPr marL="0" lvl="0" indent="0" algn="l" rtl="0">
              <a:spcBef>
                <a:spcPts val="0"/>
              </a:spcBef>
              <a:spcAft>
                <a:spcPts val="0"/>
              </a:spcAft>
              <a:buSzPts val="1100"/>
              <a:buNone/>
            </a:pPr>
            <a:r>
              <a:rPr lang="en-SG" dirty="0">
                <a:solidFill>
                  <a:schemeClr val="dk1"/>
                </a:solidFill>
              </a:rPr>
              <a:t>Finally, the output of the network is produced by the </a:t>
            </a:r>
            <a:r>
              <a:rPr lang="en-SG" b="1" dirty="0">
                <a:solidFill>
                  <a:srgbClr val="0F6CB8"/>
                </a:solidFill>
              </a:rPr>
              <a:t>last fully connected layer</a:t>
            </a:r>
            <a:r>
              <a:rPr lang="en-SG" dirty="0">
                <a:solidFill>
                  <a:schemeClr val="dk1"/>
                </a:solidFill>
              </a:rPr>
              <a:t> with an output dimension of N, which serves as the </a:t>
            </a:r>
            <a:r>
              <a:rPr lang="en-SG" b="1" dirty="0">
                <a:solidFill>
                  <a:srgbClr val="0F6CB8"/>
                </a:solidFill>
              </a:rPr>
              <a:t>classification layer</a:t>
            </a:r>
            <a:r>
              <a:rPr lang="en-SG" dirty="0">
                <a:solidFill>
                  <a:schemeClr val="dk1"/>
                </a:solidFill>
              </a:rPr>
              <a:t> for the final network output. </a:t>
            </a:r>
            <a:endParaRPr dirty="0">
              <a:solidFill>
                <a:schemeClr val="dk1"/>
              </a:solidFill>
            </a:endParaRPr>
          </a:p>
          <a:p>
            <a:pPr marL="0" marR="0" lvl="1" indent="0" algn="ctr" rtl="0">
              <a:spcBef>
                <a:spcPts val="0"/>
              </a:spcBef>
              <a:spcAft>
                <a:spcPts val="0"/>
              </a:spcAft>
              <a:buNone/>
            </a:pPr>
            <a:endParaRPr dirty="0">
              <a:solidFill>
                <a:schemeClr val="dk1"/>
              </a:solidFill>
            </a:endParaRPr>
          </a:p>
        </p:txBody>
      </p:sp>
      <p:cxnSp>
        <p:nvCxnSpPr>
          <p:cNvPr id="706" name="Google Shape;706;g229f070e464_0_5"/>
          <p:cNvCxnSpPr/>
          <p:nvPr/>
        </p:nvCxnSpPr>
        <p:spPr>
          <a:xfrm>
            <a:off x="8777600" y="1062575"/>
            <a:ext cx="14400" cy="5136300"/>
          </a:xfrm>
          <a:prstGeom prst="straightConnector1">
            <a:avLst/>
          </a:prstGeom>
          <a:noFill/>
          <a:ln w="9525" cap="flat" cmpd="sng">
            <a:solidFill>
              <a:schemeClr val="accent3"/>
            </a:solidFill>
            <a:prstDash val="dash"/>
            <a:round/>
            <a:headEnd type="none" w="med" len="med"/>
            <a:tailEnd type="none" w="med" len="med"/>
          </a:ln>
        </p:spPr>
      </p:cxnSp>
      <p:pic>
        <p:nvPicPr>
          <p:cNvPr id="707" name="Google Shape;707;g229f070e464_0_5"/>
          <p:cNvPicPr preferRelativeResize="0"/>
          <p:nvPr/>
        </p:nvPicPr>
        <p:blipFill>
          <a:blip r:embed="rId3">
            <a:alphaModFix/>
          </a:blip>
          <a:stretch>
            <a:fillRect/>
          </a:stretch>
        </p:blipFill>
        <p:spPr>
          <a:xfrm>
            <a:off x="152400" y="1645100"/>
            <a:ext cx="8472801" cy="43770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g22b887a0791_1_171"/>
          <p:cNvSpPr txBox="1">
            <a:spLocks noGrp="1"/>
          </p:cNvSpPr>
          <p:nvPr>
            <p:ph type="sldNum" idx="12"/>
          </p:nvPr>
        </p:nvSpPr>
        <p:spPr>
          <a:xfrm>
            <a:off x="11839575" y="6459615"/>
            <a:ext cx="342900" cy="311100"/>
          </a:xfrm>
          <a:prstGeom prst="rect">
            <a:avLst/>
          </a:prstGeom>
          <a:noFill/>
          <a:ln>
            <a:noFill/>
          </a:ln>
        </p:spPr>
        <p:txBody>
          <a:bodyPr spcFirstLastPara="1" wrap="square" lIns="72000" tIns="72000" rIns="72000" bIns="72000" anchor="ctr" anchorCtr="0">
            <a:noAutofit/>
          </a:bodyPr>
          <a:lstStyle/>
          <a:p>
            <a:pPr marL="0" lvl="0" indent="0" algn="r" rtl="0">
              <a:spcBef>
                <a:spcPts val="0"/>
              </a:spcBef>
              <a:spcAft>
                <a:spcPts val="0"/>
              </a:spcAft>
              <a:buNone/>
            </a:pPr>
            <a:fld id="{00000000-1234-1234-1234-123412341234}" type="slidenum">
              <a:rPr lang="en-SG"/>
              <a:t>12</a:t>
            </a:fld>
            <a:endParaRPr/>
          </a:p>
        </p:txBody>
      </p:sp>
      <p:sp>
        <p:nvSpPr>
          <p:cNvPr id="713" name="Google Shape;713;g22b887a0791_1_171"/>
          <p:cNvSpPr txBox="1">
            <a:spLocks noGrp="1"/>
          </p:cNvSpPr>
          <p:nvPr>
            <p:ph type="title"/>
          </p:nvPr>
        </p:nvSpPr>
        <p:spPr>
          <a:xfrm>
            <a:off x="160256" y="122110"/>
            <a:ext cx="10703700" cy="476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000"/>
              <a:buFont typeface="Arial"/>
              <a:buNone/>
            </a:pPr>
            <a:r>
              <a:rPr lang="en-SG"/>
              <a:t>2. Model Development and Implementation </a:t>
            </a:r>
            <a:endParaRPr/>
          </a:p>
        </p:txBody>
      </p:sp>
      <p:sp>
        <p:nvSpPr>
          <p:cNvPr id="714" name="Google Shape;714;g22b887a0791_1_171"/>
          <p:cNvSpPr/>
          <p:nvPr/>
        </p:nvSpPr>
        <p:spPr>
          <a:xfrm>
            <a:off x="219525" y="1081525"/>
            <a:ext cx="8135100" cy="329700"/>
          </a:xfrm>
          <a:prstGeom prst="rect">
            <a:avLst/>
          </a:prstGeom>
          <a:gradFill>
            <a:gsLst>
              <a:gs pos="0">
                <a:srgbClr val="173C5F"/>
              </a:gs>
              <a:gs pos="15000">
                <a:srgbClr val="173C5F"/>
              </a:gs>
              <a:gs pos="91000">
                <a:srgbClr val="006CB8"/>
              </a:gs>
              <a:gs pos="100000">
                <a:srgbClr val="006CB8"/>
              </a:gs>
            </a:gsLst>
            <a:lin ang="2700006"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SG" b="1">
                <a:solidFill>
                  <a:schemeClr val="lt1"/>
                </a:solidFill>
              </a:rPr>
              <a:t>Pseudo Code</a:t>
            </a:r>
            <a:endParaRPr b="1">
              <a:solidFill>
                <a:schemeClr val="lt1"/>
              </a:solidFill>
            </a:endParaRPr>
          </a:p>
        </p:txBody>
      </p:sp>
      <p:sp>
        <p:nvSpPr>
          <p:cNvPr id="715" name="Google Shape;715;g22b887a0791_1_171"/>
          <p:cNvSpPr/>
          <p:nvPr/>
        </p:nvSpPr>
        <p:spPr>
          <a:xfrm>
            <a:off x="219524" y="1497150"/>
            <a:ext cx="8433775" cy="4717800"/>
          </a:xfrm>
          <a:prstGeom prst="rect">
            <a:avLst/>
          </a:prstGeom>
          <a:solidFill>
            <a:schemeClr val="lt1"/>
          </a:solidFill>
          <a:ln w="12700" cap="flat" cmpd="sng">
            <a:solidFill>
              <a:srgbClr val="0000FF"/>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SG" sz="1300" b="1" dirty="0">
                <a:solidFill>
                  <a:schemeClr val="dk1"/>
                </a:solidFill>
                <a:latin typeface="Verdana"/>
                <a:ea typeface="Verdana"/>
                <a:cs typeface="Verdana"/>
                <a:sym typeface="Verdana"/>
              </a:rPr>
              <a:t>If 9:25:00 &lt; time &lt; 14:00:00:</a:t>
            </a:r>
            <a:endParaRPr sz="1300" b="1" dirty="0">
              <a:solidFill>
                <a:schemeClr val="dk1"/>
              </a:solidFill>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r>
              <a:rPr lang="en-SG" sz="1300" dirty="0">
                <a:solidFill>
                  <a:schemeClr val="dk1"/>
                </a:solidFill>
                <a:latin typeface="Verdana"/>
                <a:ea typeface="Verdana"/>
                <a:cs typeface="Verdana"/>
                <a:sym typeface="Verdana"/>
              </a:rPr>
              <a:t>	if </a:t>
            </a:r>
            <a:r>
              <a:rPr lang="en-SG" sz="1300" dirty="0">
                <a:solidFill>
                  <a:srgbClr val="980000"/>
                </a:solidFill>
                <a:latin typeface="Verdana"/>
                <a:ea typeface="Verdana"/>
                <a:cs typeface="Verdana"/>
                <a:sym typeface="Verdana"/>
              </a:rPr>
              <a:t>prediction &lt; (N/2-1)</a:t>
            </a:r>
            <a:r>
              <a:rPr lang="en-SG" sz="1300" dirty="0">
                <a:solidFill>
                  <a:schemeClr val="dk1"/>
                </a:solidFill>
                <a:latin typeface="Verdana"/>
                <a:ea typeface="Verdana"/>
                <a:cs typeface="Verdana"/>
                <a:sym typeface="Verdana"/>
              </a:rPr>
              <a:t> &amp; </a:t>
            </a:r>
            <a:r>
              <a:rPr lang="en-SG" sz="1300" dirty="0" err="1">
                <a:solidFill>
                  <a:schemeClr val="dk1"/>
                </a:solidFill>
                <a:latin typeface="Verdana"/>
                <a:ea typeface="Verdana"/>
                <a:cs typeface="Verdana"/>
                <a:sym typeface="Verdana"/>
              </a:rPr>
              <a:t>cumulated_buy_volume</a:t>
            </a:r>
            <a:r>
              <a:rPr lang="en-SG" sz="1300" dirty="0">
                <a:solidFill>
                  <a:schemeClr val="dk1"/>
                </a:solidFill>
                <a:latin typeface="Verdana"/>
                <a:ea typeface="Verdana"/>
                <a:cs typeface="Verdana"/>
                <a:sym typeface="Verdana"/>
              </a:rPr>
              <a:t> &lt; 100 &amp; </a:t>
            </a:r>
            <a:r>
              <a:rPr lang="en-SG" sz="1300" dirty="0" err="1">
                <a:solidFill>
                  <a:schemeClr val="dk1"/>
                </a:solidFill>
                <a:latin typeface="Verdana"/>
                <a:ea typeface="Verdana"/>
                <a:cs typeface="Verdana"/>
                <a:sym typeface="Verdana"/>
              </a:rPr>
              <a:t>current_t</a:t>
            </a:r>
            <a:r>
              <a:rPr lang="en-SG" sz="1300" dirty="0">
                <a:solidFill>
                  <a:schemeClr val="dk1"/>
                </a:solidFill>
                <a:latin typeface="Verdana"/>
                <a:ea typeface="Verdana"/>
                <a:cs typeface="Verdana"/>
                <a:sym typeface="Verdana"/>
              </a:rPr>
              <a:t> – </a:t>
            </a:r>
            <a:r>
              <a:rPr lang="en-SG" sz="1300" dirty="0" err="1">
                <a:solidFill>
                  <a:schemeClr val="dk1"/>
                </a:solidFill>
                <a:latin typeface="Verdana"/>
                <a:ea typeface="Verdana"/>
                <a:cs typeface="Verdana"/>
                <a:sym typeface="Verdana"/>
              </a:rPr>
              <a:t>last_buy_t</a:t>
            </a:r>
            <a:r>
              <a:rPr lang="en-SG" sz="1300" dirty="0">
                <a:solidFill>
                  <a:schemeClr val="dk1"/>
                </a:solidFill>
                <a:latin typeface="Verdana"/>
                <a:ea typeface="Verdana"/>
                <a:cs typeface="Verdana"/>
                <a:sym typeface="Verdana"/>
              </a:rPr>
              <a:t> &gt; 75:</a:t>
            </a:r>
            <a:endParaRPr sz="1300" dirty="0">
              <a:solidFill>
                <a:schemeClr val="dk1"/>
              </a:solidFill>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r>
              <a:rPr lang="en-SG" sz="1300" dirty="0">
                <a:solidFill>
                  <a:schemeClr val="dk1"/>
                </a:solidFill>
                <a:latin typeface="Verdana"/>
                <a:ea typeface="Verdana"/>
                <a:cs typeface="Verdana"/>
                <a:sym typeface="Verdana"/>
              </a:rPr>
              <a:t>    	        </a:t>
            </a:r>
            <a:r>
              <a:rPr lang="en-SG" sz="1300" dirty="0" err="1">
                <a:solidFill>
                  <a:schemeClr val="dk1"/>
                </a:solidFill>
                <a:latin typeface="Verdana"/>
                <a:ea typeface="Verdana"/>
                <a:cs typeface="Verdana"/>
                <a:sym typeface="Verdana"/>
              </a:rPr>
              <a:t>buy_volume</a:t>
            </a:r>
            <a:r>
              <a:rPr lang="en-SG" sz="1300" dirty="0">
                <a:solidFill>
                  <a:schemeClr val="dk1"/>
                </a:solidFill>
                <a:latin typeface="Verdana"/>
                <a:ea typeface="Verdana"/>
                <a:cs typeface="Verdana"/>
                <a:sym typeface="Verdana"/>
              </a:rPr>
              <a:t> = </a:t>
            </a:r>
            <a:r>
              <a:rPr lang="en-SG" sz="1300" dirty="0">
                <a:solidFill>
                  <a:srgbClr val="1155CC"/>
                </a:solidFill>
                <a:latin typeface="Verdana"/>
                <a:ea typeface="Verdana"/>
                <a:cs typeface="Verdana"/>
                <a:sym typeface="Verdana"/>
              </a:rPr>
              <a:t>N/2 – prediction</a:t>
            </a:r>
            <a:endParaRPr sz="1300" dirty="0">
              <a:solidFill>
                <a:srgbClr val="1155CC"/>
              </a:solidFill>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r>
              <a:rPr lang="en-SG" sz="1300" dirty="0">
                <a:solidFill>
                  <a:schemeClr val="dk1"/>
                </a:solidFill>
                <a:latin typeface="Verdana"/>
                <a:ea typeface="Verdana"/>
                <a:cs typeface="Verdana"/>
                <a:sym typeface="Verdana"/>
              </a:rPr>
              <a:t>    	        if 100 - </a:t>
            </a:r>
            <a:r>
              <a:rPr lang="en-SG" sz="1300" dirty="0" err="1">
                <a:solidFill>
                  <a:schemeClr val="dk1"/>
                </a:solidFill>
                <a:latin typeface="Verdana"/>
                <a:ea typeface="Verdana"/>
                <a:cs typeface="Verdana"/>
                <a:sym typeface="Verdana"/>
              </a:rPr>
              <a:t>cumulated_buy_volume</a:t>
            </a:r>
            <a:r>
              <a:rPr lang="en-SG" sz="1300" dirty="0">
                <a:solidFill>
                  <a:schemeClr val="dk1"/>
                </a:solidFill>
                <a:latin typeface="Verdana"/>
                <a:ea typeface="Verdana"/>
                <a:cs typeface="Verdana"/>
                <a:sym typeface="Verdana"/>
              </a:rPr>
              <a:t> &lt; </a:t>
            </a:r>
            <a:r>
              <a:rPr lang="en-SG" sz="1300" dirty="0" err="1">
                <a:solidFill>
                  <a:schemeClr val="dk1"/>
                </a:solidFill>
                <a:latin typeface="Verdana"/>
                <a:ea typeface="Verdana"/>
                <a:cs typeface="Verdana"/>
                <a:sym typeface="Verdana"/>
              </a:rPr>
              <a:t>buy_volume</a:t>
            </a:r>
            <a:r>
              <a:rPr lang="en-SG" sz="1300" dirty="0">
                <a:solidFill>
                  <a:schemeClr val="dk1"/>
                </a:solidFill>
                <a:latin typeface="Verdana"/>
                <a:ea typeface="Verdana"/>
                <a:cs typeface="Verdana"/>
                <a:sym typeface="Verdana"/>
              </a:rPr>
              <a:t>:</a:t>
            </a:r>
            <a:endParaRPr sz="1300" dirty="0">
              <a:solidFill>
                <a:schemeClr val="dk1"/>
              </a:solidFill>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r>
              <a:rPr lang="en-SG" sz="1300" dirty="0">
                <a:solidFill>
                  <a:schemeClr val="dk1"/>
                </a:solidFill>
                <a:latin typeface="Verdana"/>
                <a:ea typeface="Verdana"/>
                <a:cs typeface="Verdana"/>
                <a:sym typeface="Verdana"/>
              </a:rPr>
              <a:t>        		</a:t>
            </a:r>
            <a:r>
              <a:rPr lang="en-SG" sz="1300" dirty="0" err="1">
                <a:solidFill>
                  <a:schemeClr val="dk1"/>
                </a:solidFill>
                <a:latin typeface="Verdana"/>
                <a:ea typeface="Verdana"/>
                <a:cs typeface="Verdana"/>
                <a:sym typeface="Verdana"/>
              </a:rPr>
              <a:t>buy_volume</a:t>
            </a:r>
            <a:r>
              <a:rPr lang="en-SG" sz="1300" dirty="0">
                <a:solidFill>
                  <a:schemeClr val="dk1"/>
                </a:solidFill>
                <a:latin typeface="Verdana"/>
                <a:ea typeface="Verdana"/>
                <a:cs typeface="Verdana"/>
                <a:sym typeface="Verdana"/>
              </a:rPr>
              <a:t> = 100 - </a:t>
            </a:r>
            <a:r>
              <a:rPr lang="en-SG" sz="1300" dirty="0" err="1">
                <a:solidFill>
                  <a:schemeClr val="dk1"/>
                </a:solidFill>
                <a:latin typeface="Verdana"/>
                <a:ea typeface="Verdana"/>
                <a:cs typeface="Verdana"/>
                <a:sym typeface="Verdana"/>
              </a:rPr>
              <a:t>cumulated_buy_volume</a:t>
            </a:r>
            <a:endParaRPr sz="1300" dirty="0">
              <a:solidFill>
                <a:schemeClr val="dk1"/>
              </a:solidFill>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r>
              <a:rPr lang="en-SG" sz="1300" dirty="0">
                <a:solidFill>
                  <a:schemeClr val="dk1"/>
                </a:solidFill>
                <a:latin typeface="Verdana"/>
                <a:ea typeface="Verdana"/>
                <a:cs typeface="Verdana"/>
                <a:sym typeface="Verdana"/>
              </a:rPr>
              <a:t>	if </a:t>
            </a:r>
            <a:r>
              <a:rPr lang="en-SG" sz="1300" dirty="0">
                <a:solidFill>
                  <a:srgbClr val="980000"/>
                </a:solidFill>
                <a:latin typeface="Verdana"/>
                <a:ea typeface="Verdana"/>
                <a:cs typeface="Verdana"/>
                <a:sym typeface="Verdana"/>
              </a:rPr>
              <a:t>prediction &gt; N/2</a:t>
            </a:r>
            <a:r>
              <a:rPr lang="en-SG" sz="1300" dirty="0">
                <a:solidFill>
                  <a:schemeClr val="dk1"/>
                </a:solidFill>
                <a:latin typeface="Verdana"/>
                <a:ea typeface="Verdana"/>
                <a:cs typeface="Verdana"/>
                <a:sym typeface="Verdana"/>
              </a:rPr>
              <a:t> &amp; </a:t>
            </a:r>
            <a:r>
              <a:rPr lang="en-SG" sz="1300" dirty="0" err="1">
                <a:solidFill>
                  <a:schemeClr val="dk1"/>
                </a:solidFill>
                <a:latin typeface="Verdana"/>
                <a:ea typeface="Verdana"/>
                <a:cs typeface="Verdana"/>
                <a:sym typeface="Verdana"/>
              </a:rPr>
              <a:t>cumulated_sell_volume</a:t>
            </a:r>
            <a:r>
              <a:rPr lang="en-SG" sz="1300" dirty="0">
                <a:solidFill>
                  <a:schemeClr val="dk1"/>
                </a:solidFill>
                <a:latin typeface="Verdana"/>
                <a:ea typeface="Verdana"/>
                <a:cs typeface="Verdana"/>
                <a:sym typeface="Verdana"/>
              </a:rPr>
              <a:t> &lt; 100 &amp; </a:t>
            </a:r>
            <a:r>
              <a:rPr lang="en-SG" sz="1300" dirty="0" err="1">
                <a:solidFill>
                  <a:schemeClr val="dk1"/>
                </a:solidFill>
                <a:latin typeface="Verdana"/>
                <a:ea typeface="Verdana"/>
                <a:cs typeface="Verdana"/>
                <a:sym typeface="Verdana"/>
              </a:rPr>
              <a:t>current_t</a:t>
            </a:r>
            <a:r>
              <a:rPr lang="en-SG" sz="1300" dirty="0">
                <a:solidFill>
                  <a:schemeClr val="dk1"/>
                </a:solidFill>
                <a:latin typeface="Verdana"/>
                <a:ea typeface="Verdana"/>
                <a:cs typeface="Verdana"/>
                <a:sym typeface="Verdana"/>
              </a:rPr>
              <a:t> – </a:t>
            </a:r>
            <a:r>
              <a:rPr lang="en-SG" sz="1300" dirty="0" err="1">
                <a:solidFill>
                  <a:schemeClr val="dk1"/>
                </a:solidFill>
                <a:latin typeface="Verdana"/>
                <a:ea typeface="Verdana"/>
                <a:cs typeface="Verdana"/>
                <a:sym typeface="Verdana"/>
              </a:rPr>
              <a:t>last_sell_t</a:t>
            </a:r>
            <a:r>
              <a:rPr lang="en-SG" sz="1300" dirty="0">
                <a:solidFill>
                  <a:schemeClr val="dk1"/>
                </a:solidFill>
                <a:latin typeface="Verdana"/>
                <a:ea typeface="Verdana"/>
                <a:cs typeface="Verdana"/>
                <a:sym typeface="Verdana"/>
              </a:rPr>
              <a:t> &gt; 75 :</a:t>
            </a:r>
            <a:endParaRPr sz="1300" dirty="0">
              <a:solidFill>
                <a:schemeClr val="dk1"/>
              </a:solidFill>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r>
              <a:rPr lang="en-SG" sz="1300" dirty="0">
                <a:solidFill>
                  <a:schemeClr val="dk1"/>
                </a:solidFill>
                <a:latin typeface="Verdana"/>
                <a:ea typeface="Verdana"/>
                <a:cs typeface="Verdana"/>
                <a:sym typeface="Verdana"/>
              </a:rPr>
              <a:t>    	        </a:t>
            </a:r>
            <a:r>
              <a:rPr lang="en-SG" sz="1300" dirty="0" err="1">
                <a:solidFill>
                  <a:schemeClr val="dk1"/>
                </a:solidFill>
                <a:latin typeface="Verdana"/>
                <a:ea typeface="Verdana"/>
                <a:cs typeface="Verdana"/>
                <a:sym typeface="Verdana"/>
              </a:rPr>
              <a:t>sell_volume</a:t>
            </a:r>
            <a:r>
              <a:rPr lang="en-SG" sz="1300" dirty="0">
                <a:solidFill>
                  <a:schemeClr val="dk1"/>
                </a:solidFill>
                <a:latin typeface="Verdana"/>
                <a:ea typeface="Verdana"/>
                <a:cs typeface="Verdana"/>
                <a:sym typeface="Verdana"/>
              </a:rPr>
              <a:t> = </a:t>
            </a:r>
            <a:r>
              <a:rPr lang="en-SG" sz="1300" dirty="0">
                <a:solidFill>
                  <a:srgbClr val="1155CC"/>
                </a:solidFill>
                <a:latin typeface="Verdana"/>
                <a:ea typeface="Verdana"/>
                <a:cs typeface="Verdana"/>
                <a:sym typeface="Verdana"/>
              </a:rPr>
              <a:t>prediction – (N/2-1)</a:t>
            </a:r>
            <a:endParaRPr sz="1300" dirty="0">
              <a:solidFill>
                <a:srgbClr val="1155CC"/>
              </a:solidFill>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r>
              <a:rPr lang="en-SG" sz="1300" dirty="0">
                <a:solidFill>
                  <a:schemeClr val="dk1"/>
                </a:solidFill>
                <a:latin typeface="Verdana"/>
                <a:ea typeface="Verdana"/>
                <a:cs typeface="Verdana"/>
                <a:sym typeface="Verdana"/>
              </a:rPr>
              <a:t>    	        if 100 - </a:t>
            </a:r>
            <a:r>
              <a:rPr lang="en-SG" sz="1300" dirty="0" err="1">
                <a:solidFill>
                  <a:schemeClr val="dk1"/>
                </a:solidFill>
                <a:latin typeface="Verdana"/>
                <a:ea typeface="Verdana"/>
                <a:cs typeface="Verdana"/>
                <a:sym typeface="Verdana"/>
              </a:rPr>
              <a:t>cumulated_sell_volume</a:t>
            </a:r>
            <a:r>
              <a:rPr lang="en-SG" sz="1300" dirty="0">
                <a:solidFill>
                  <a:schemeClr val="dk1"/>
                </a:solidFill>
                <a:latin typeface="Verdana"/>
                <a:ea typeface="Verdana"/>
                <a:cs typeface="Verdana"/>
                <a:sym typeface="Verdana"/>
              </a:rPr>
              <a:t> &lt; </a:t>
            </a:r>
            <a:r>
              <a:rPr lang="en-SG" sz="1300" dirty="0" err="1">
                <a:solidFill>
                  <a:schemeClr val="dk1"/>
                </a:solidFill>
                <a:latin typeface="Verdana"/>
                <a:ea typeface="Verdana"/>
                <a:cs typeface="Verdana"/>
                <a:sym typeface="Verdana"/>
              </a:rPr>
              <a:t>sell_volume</a:t>
            </a:r>
            <a:r>
              <a:rPr lang="en-SG" sz="1300" dirty="0">
                <a:solidFill>
                  <a:schemeClr val="dk1"/>
                </a:solidFill>
                <a:latin typeface="Verdana"/>
                <a:ea typeface="Verdana"/>
                <a:cs typeface="Verdana"/>
                <a:sym typeface="Verdana"/>
              </a:rPr>
              <a:t>:</a:t>
            </a:r>
            <a:endParaRPr sz="1300" dirty="0">
              <a:solidFill>
                <a:schemeClr val="dk1"/>
              </a:solidFill>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r>
              <a:rPr lang="en-SG" sz="1300" dirty="0">
                <a:solidFill>
                  <a:schemeClr val="dk1"/>
                </a:solidFill>
                <a:latin typeface="Verdana"/>
                <a:ea typeface="Verdana"/>
                <a:cs typeface="Verdana"/>
                <a:sym typeface="Verdana"/>
              </a:rPr>
              <a:t>        		</a:t>
            </a:r>
            <a:r>
              <a:rPr lang="en-SG" sz="1300" dirty="0" err="1">
                <a:solidFill>
                  <a:schemeClr val="dk1"/>
                </a:solidFill>
                <a:latin typeface="Verdana"/>
                <a:ea typeface="Verdana"/>
                <a:cs typeface="Verdana"/>
                <a:sym typeface="Verdana"/>
              </a:rPr>
              <a:t>sell_volume</a:t>
            </a:r>
            <a:r>
              <a:rPr lang="en-SG" sz="1300" dirty="0">
                <a:solidFill>
                  <a:schemeClr val="dk1"/>
                </a:solidFill>
                <a:latin typeface="Verdana"/>
                <a:ea typeface="Verdana"/>
                <a:cs typeface="Verdana"/>
                <a:sym typeface="Verdana"/>
              </a:rPr>
              <a:t> = 100 - </a:t>
            </a:r>
            <a:r>
              <a:rPr lang="en-SG" sz="1300" dirty="0" err="1">
                <a:solidFill>
                  <a:schemeClr val="dk1"/>
                </a:solidFill>
                <a:latin typeface="Verdana"/>
                <a:ea typeface="Verdana"/>
                <a:cs typeface="Verdana"/>
                <a:sym typeface="Verdana"/>
              </a:rPr>
              <a:t>cumulated_sell_volume</a:t>
            </a:r>
            <a:endParaRPr sz="1300" dirty="0">
              <a:solidFill>
                <a:schemeClr val="dk1"/>
              </a:solidFill>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endParaRPr sz="400" dirty="0">
              <a:solidFill>
                <a:schemeClr val="dk1"/>
              </a:solidFill>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r>
              <a:rPr lang="en-SG" sz="1300" b="1" dirty="0">
                <a:solidFill>
                  <a:schemeClr val="dk1"/>
                </a:solidFill>
                <a:latin typeface="Verdana"/>
                <a:ea typeface="Verdana"/>
                <a:cs typeface="Verdana"/>
                <a:sym typeface="Verdana"/>
              </a:rPr>
              <a:t>Else % time &gt; 14:00:00:</a:t>
            </a:r>
            <a:endParaRPr sz="1300" b="1" dirty="0">
              <a:solidFill>
                <a:schemeClr val="dk1"/>
              </a:solidFill>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r>
              <a:rPr lang="en-SG" sz="1300" dirty="0">
                <a:solidFill>
                  <a:schemeClr val="dk1"/>
                </a:solidFill>
                <a:latin typeface="Verdana"/>
                <a:ea typeface="Verdana"/>
                <a:cs typeface="Verdana"/>
                <a:sym typeface="Verdana"/>
              </a:rPr>
              <a:t>	if </a:t>
            </a:r>
            <a:r>
              <a:rPr lang="en-SG" sz="1300" dirty="0" err="1">
                <a:solidFill>
                  <a:schemeClr val="dk1"/>
                </a:solidFill>
                <a:latin typeface="Verdana"/>
                <a:ea typeface="Verdana"/>
                <a:cs typeface="Verdana"/>
                <a:sym typeface="Verdana"/>
              </a:rPr>
              <a:t>cumulated_buy_volume</a:t>
            </a:r>
            <a:r>
              <a:rPr lang="en-SG" sz="1300" dirty="0">
                <a:solidFill>
                  <a:schemeClr val="dk1"/>
                </a:solidFill>
                <a:latin typeface="Verdana"/>
                <a:ea typeface="Verdana"/>
                <a:cs typeface="Verdana"/>
                <a:sym typeface="Verdana"/>
              </a:rPr>
              <a:t> &lt; 100 &amp; </a:t>
            </a:r>
            <a:r>
              <a:rPr lang="en-SG" sz="1300" dirty="0" err="1">
                <a:solidFill>
                  <a:schemeClr val="dk1"/>
                </a:solidFill>
                <a:latin typeface="Verdana"/>
                <a:ea typeface="Verdana"/>
                <a:cs typeface="Verdana"/>
                <a:sym typeface="Verdana"/>
              </a:rPr>
              <a:t>current_time</a:t>
            </a:r>
            <a:r>
              <a:rPr lang="en-SG" sz="1300" dirty="0">
                <a:solidFill>
                  <a:schemeClr val="dk1"/>
                </a:solidFill>
                <a:latin typeface="Verdana"/>
                <a:ea typeface="Verdana"/>
                <a:cs typeface="Verdana"/>
                <a:sym typeface="Verdana"/>
              </a:rPr>
              <a:t> – </a:t>
            </a:r>
            <a:r>
              <a:rPr lang="en-SG" sz="1300" dirty="0" err="1">
                <a:solidFill>
                  <a:schemeClr val="dk1"/>
                </a:solidFill>
                <a:latin typeface="Verdana"/>
                <a:ea typeface="Verdana"/>
                <a:cs typeface="Verdana"/>
                <a:sym typeface="Verdana"/>
              </a:rPr>
              <a:t>last_buy_time</a:t>
            </a:r>
            <a:r>
              <a:rPr lang="en-SG" sz="1300" dirty="0">
                <a:solidFill>
                  <a:schemeClr val="dk1"/>
                </a:solidFill>
                <a:latin typeface="Verdana"/>
                <a:ea typeface="Verdana"/>
                <a:cs typeface="Verdana"/>
                <a:sym typeface="Verdana"/>
              </a:rPr>
              <a:t> &gt; 60:</a:t>
            </a:r>
            <a:endParaRPr sz="1300" dirty="0">
              <a:solidFill>
                <a:schemeClr val="dk1"/>
              </a:solidFill>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r>
              <a:rPr lang="en-SG" sz="1300" dirty="0">
                <a:solidFill>
                  <a:schemeClr val="dk1"/>
                </a:solidFill>
                <a:latin typeface="Verdana"/>
                <a:ea typeface="Verdana"/>
                <a:cs typeface="Verdana"/>
                <a:sym typeface="Verdana"/>
              </a:rPr>
              <a:t>                        if </a:t>
            </a:r>
            <a:r>
              <a:rPr lang="en-SG" sz="1300" dirty="0" err="1">
                <a:solidFill>
                  <a:schemeClr val="dk1"/>
                </a:solidFill>
                <a:latin typeface="Verdana"/>
                <a:ea typeface="Verdana"/>
                <a:cs typeface="Verdana"/>
                <a:sym typeface="Verdana"/>
              </a:rPr>
              <a:t>buy_times</a:t>
            </a:r>
            <a:r>
              <a:rPr lang="en-SG" sz="1300" dirty="0">
                <a:solidFill>
                  <a:schemeClr val="dk1"/>
                </a:solidFill>
                <a:latin typeface="Verdana"/>
                <a:ea typeface="Verdana"/>
                <a:cs typeface="Verdana"/>
                <a:sym typeface="Verdana"/>
              </a:rPr>
              <a:t> &lt; 3:</a:t>
            </a:r>
            <a:endParaRPr sz="1300" dirty="0">
              <a:solidFill>
                <a:schemeClr val="dk1"/>
              </a:solidFill>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r>
              <a:rPr lang="en-SG" sz="1300" dirty="0">
                <a:solidFill>
                  <a:schemeClr val="dk1"/>
                </a:solidFill>
                <a:latin typeface="Verdana"/>
                <a:ea typeface="Verdana"/>
                <a:cs typeface="Verdana"/>
                <a:sym typeface="Verdana"/>
              </a:rPr>
              <a:t>        	                </a:t>
            </a:r>
            <a:r>
              <a:rPr lang="en-SG" sz="1300" dirty="0" err="1">
                <a:solidFill>
                  <a:schemeClr val="dk1"/>
                </a:solidFill>
                <a:latin typeface="Verdana"/>
                <a:ea typeface="Verdana"/>
                <a:cs typeface="Verdana"/>
                <a:sym typeface="Verdana"/>
              </a:rPr>
              <a:t>buy_volume</a:t>
            </a:r>
            <a:r>
              <a:rPr lang="en-SG" sz="1300" dirty="0">
                <a:solidFill>
                  <a:schemeClr val="dk1"/>
                </a:solidFill>
                <a:latin typeface="Verdana"/>
                <a:ea typeface="Verdana"/>
                <a:cs typeface="Verdana"/>
                <a:sym typeface="Verdana"/>
              </a:rPr>
              <a:t> = (100 - </a:t>
            </a:r>
            <a:r>
              <a:rPr lang="en-SG" sz="1300" dirty="0" err="1">
                <a:solidFill>
                  <a:schemeClr val="dk1"/>
                </a:solidFill>
                <a:latin typeface="Verdana"/>
                <a:ea typeface="Verdana"/>
                <a:cs typeface="Verdana"/>
                <a:sym typeface="Verdana"/>
              </a:rPr>
              <a:t>cumulated_buy_volume</a:t>
            </a:r>
            <a:r>
              <a:rPr lang="en-SG" sz="1300" dirty="0">
                <a:solidFill>
                  <a:schemeClr val="dk1"/>
                </a:solidFill>
                <a:latin typeface="Verdana"/>
                <a:ea typeface="Verdana"/>
                <a:cs typeface="Verdana"/>
                <a:sym typeface="Verdana"/>
              </a:rPr>
              <a:t>) / (3-buy_time)</a:t>
            </a:r>
            <a:endParaRPr sz="1300" dirty="0">
              <a:solidFill>
                <a:schemeClr val="dk1"/>
              </a:solidFill>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r>
              <a:rPr lang="en-SG" sz="1300" dirty="0">
                <a:solidFill>
                  <a:schemeClr val="dk1"/>
                </a:solidFill>
                <a:latin typeface="Verdana"/>
                <a:ea typeface="Verdana"/>
                <a:cs typeface="Verdana"/>
                <a:sym typeface="Verdana"/>
              </a:rPr>
              <a:t>    	        else:</a:t>
            </a:r>
            <a:endParaRPr sz="1300" dirty="0">
              <a:solidFill>
                <a:schemeClr val="dk1"/>
              </a:solidFill>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r>
              <a:rPr lang="en-SG" sz="1300" dirty="0">
                <a:solidFill>
                  <a:schemeClr val="dk1"/>
                </a:solidFill>
                <a:latin typeface="Verdana"/>
                <a:ea typeface="Verdana"/>
                <a:cs typeface="Verdana"/>
                <a:sym typeface="Verdana"/>
              </a:rPr>
              <a:t>        		</a:t>
            </a:r>
            <a:r>
              <a:rPr lang="en-SG" sz="1300" dirty="0" err="1">
                <a:solidFill>
                  <a:schemeClr val="dk1"/>
                </a:solidFill>
                <a:latin typeface="Verdana"/>
                <a:ea typeface="Verdana"/>
                <a:cs typeface="Verdana"/>
                <a:sym typeface="Verdana"/>
              </a:rPr>
              <a:t>buy_volume</a:t>
            </a:r>
            <a:r>
              <a:rPr lang="en-SG" sz="1300" dirty="0">
                <a:solidFill>
                  <a:schemeClr val="dk1"/>
                </a:solidFill>
                <a:latin typeface="Verdana"/>
                <a:ea typeface="Verdana"/>
                <a:cs typeface="Verdana"/>
                <a:sym typeface="Verdana"/>
              </a:rPr>
              <a:t> = (100 - </a:t>
            </a:r>
            <a:r>
              <a:rPr lang="en-SG" sz="1300" dirty="0" err="1">
                <a:solidFill>
                  <a:schemeClr val="dk1"/>
                </a:solidFill>
                <a:latin typeface="Verdana"/>
                <a:ea typeface="Verdana"/>
                <a:cs typeface="Verdana"/>
                <a:sym typeface="Verdana"/>
              </a:rPr>
              <a:t>cumulated_buy_volume</a:t>
            </a:r>
            <a:r>
              <a:rPr lang="en-SG" sz="1300" dirty="0">
                <a:solidFill>
                  <a:schemeClr val="dk1"/>
                </a:solidFill>
                <a:latin typeface="Verdana"/>
                <a:ea typeface="Verdana"/>
                <a:cs typeface="Verdana"/>
                <a:sym typeface="Verdana"/>
              </a:rPr>
              <a:t>)</a:t>
            </a:r>
            <a:endParaRPr sz="1300" dirty="0">
              <a:solidFill>
                <a:schemeClr val="dk1"/>
              </a:solidFill>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r>
              <a:rPr lang="en-SG" sz="1300" dirty="0">
                <a:solidFill>
                  <a:schemeClr val="dk1"/>
                </a:solidFill>
                <a:latin typeface="Verdana"/>
                <a:ea typeface="Verdana"/>
                <a:cs typeface="Verdana"/>
                <a:sym typeface="Verdana"/>
              </a:rPr>
              <a:t>	if </a:t>
            </a:r>
            <a:r>
              <a:rPr lang="en-SG" sz="1300" dirty="0" err="1">
                <a:solidFill>
                  <a:schemeClr val="dk1"/>
                </a:solidFill>
                <a:latin typeface="Verdana"/>
                <a:ea typeface="Verdana"/>
                <a:cs typeface="Verdana"/>
                <a:sym typeface="Verdana"/>
              </a:rPr>
              <a:t>cumulated_sell_volume</a:t>
            </a:r>
            <a:r>
              <a:rPr lang="en-SG" sz="1300" dirty="0">
                <a:solidFill>
                  <a:schemeClr val="dk1"/>
                </a:solidFill>
                <a:latin typeface="Verdana"/>
                <a:ea typeface="Verdana"/>
                <a:cs typeface="Verdana"/>
                <a:sym typeface="Verdana"/>
              </a:rPr>
              <a:t> &lt; 100 &amp; </a:t>
            </a:r>
            <a:r>
              <a:rPr lang="en-SG" sz="1300" dirty="0" err="1">
                <a:solidFill>
                  <a:schemeClr val="dk1"/>
                </a:solidFill>
                <a:latin typeface="Verdana"/>
                <a:ea typeface="Verdana"/>
                <a:cs typeface="Verdana"/>
                <a:sym typeface="Verdana"/>
              </a:rPr>
              <a:t>current_time</a:t>
            </a:r>
            <a:r>
              <a:rPr lang="en-SG" sz="1300" dirty="0">
                <a:solidFill>
                  <a:schemeClr val="dk1"/>
                </a:solidFill>
                <a:latin typeface="Verdana"/>
                <a:ea typeface="Verdana"/>
                <a:cs typeface="Verdana"/>
                <a:sym typeface="Verdana"/>
              </a:rPr>
              <a:t> – </a:t>
            </a:r>
            <a:r>
              <a:rPr lang="en-SG" sz="1300" dirty="0" err="1">
                <a:solidFill>
                  <a:schemeClr val="dk1"/>
                </a:solidFill>
                <a:latin typeface="Verdana"/>
                <a:ea typeface="Verdana"/>
                <a:cs typeface="Verdana"/>
                <a:sym typeface="Verdana"/>
              </a:rPr>
              <a:t>last_sell_time</a:t>
            </a:r>
            <a:r>
              <a:rPr lang="en-SG" sz="1300" dirty="0">
                <a:solidFill>
                  <a:schemeClr val="dk1"/>
                </a:solidFill>
                <a:latin typeface="Verdana"/>
                <a:ea typeface="Verdana"/>
                <a:cs typeface="Verdana"/>
                <a:sym typeface="Verdana"/>
              </a:rPr>
              <a:t> &gt; 60:</a:t>
            </a:r>
            <a:endParaRPr sz="1300" dirty="0">
              <a:solidFill>
                <a:schemeClr val="dk1"/>
              </a:solidFill>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r>
              <a:rPr lang="en-SG" sz="1300" dirty="0">
                <a:solidFill>
                  <a:schemeClr val="dk1"/>
                </a:solidFill>
                <a:latin typeface="Verdana"/>
                <a:ea typeface="Verdana"/>
                <a:cs typeface="Verdana"/>
                <a:sym typeface="Verdana"/>
              </a:rPr>
              <a:t>    	        if </a:t>
            </a:r>
            <a:r>
              <a:rPr lang="en-SG" sz="1300" dirty="0" err="1">
                <a:solidFill>
                  <a:schemeClr val="dk1"/>
                </a:solidFill>
                <a:latin typeface="Verdana"/>
                <a:ea typeface="Verdana"/>
                <a:cs typeface="Verdana"/>
                <a:sym typeface="Verdana"/>
              </a:rPr>
              <a:t>sell_times</a:t>
            </a:r>
            <a:r>
              <a:rPr lang="en-SG" sz="1300" dirty="0">
                <a:solidFill>
                  <a:schemeClr val="dk1"/>
                </a:solidFill>
                <a:latin typeface="Verdana"/>
                <a:ea typeface="Verdana"/>
                <a:cs typeface="Verdana"/>
                <a:sym typeface="Verdana"/>
              </a:rPr>
              <a:t> &lt; 3:</a:t>
            </a:r>
            <a:endParaRPr sz="1300" dirty="0">
              <a:solidFill>
                <a:schemeClr val="dk1"/>
              </a:solidFill>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r>
              <a:rPr lang="en-SG" sz="1300" dirty="0">
                <a:solidFill>
                  <a:schemeClr val="dk1"/>
                </a:solidFill>
                <a:latin typeface="Verdana"/>
                <a:ea typeface="Verdana"/>
                <a:cs typeface="Verdana"/>
                <a:sym typeface="Verdana"/>
              </a:rPr>
              <a:t>        		</a:t>
            </a:r>
            <a:r>
              <a:rPr lang="en-SG" sz="1300" dirty="0" err="1">
                <a:solidFill>
                  <a:schemeClr val="dk1"/>
                </a:solidFill>
                <a:latin typeface="Verdana"/>
                <a:ea typeface="Verdana"/>
                <a:cs typeface="Verdana"/>
                <a:sym typeface="Verdana"/>
              </a:rPr>
              <a:t>sell_volume</a:t>
            </a:r>
            <a:r>
              <a:rPr lang="en-SG" sz="1300" dirty="0">
                <a:solidFill>
                  <a:schemeClr val="dk1"/>
                </a:solidFill>
                <a:latin typeface="Verdana"/>
                <a:ea typeface="Verdana"/>
                <a:cs typeface="Verdana"/>
                <a:sym typeface="Verdana"/>
              </a:rPr>
              <a:t> = (100 - </a:t>
            </a:r>
            <a:r>
              <a:rPr lang="en-SG" sz="1300" dirty="0" err="1">
                <a:solidFill>
                  <a:schemeClr val="dk1"/>
                </a:solidFill>
                <a:latin typeface="Verdana"/>
                <a:ea typeface="Verdana"/>
                <a:cs typeface="Verdana"/>
                <a:sym typeface="Verdana"/>
              </a:rPr>
              <a:t>cumulated_sell_volume</a:t>
            </a:r>
            <a:r>
              <a:rPr lang="en-SG" sz="1300" dirty="0">
                <a:solidFill>
                  <a:schemeClr val="dk1"/>
                </a:solidFill>
                <a:latin typeface="Verdana"/>
                <a:ea typeface="Verdana"/>
                <a:cs typeface="Verdana"/>
                <a:sym typeface="Verdana"/>
              </a:rPr>
              <a:t>) / (3-sell_time)</a:t>
            </a:r>
            <a:endParaRPr sz="1300" dirty="0">
              <a:solidFill>
                <a:schemeClr val="dk1"/>
              </a:solidFill>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r>
              <a:rPr lang="en-SG" sz="1300" dirty="0">
                <a:solidFill>
                  <a:schemeClr val="dk1"/>
                </a:solidFill>
                <a:latin typeface="Verdana"/>
                <a:ea typeface="Verdana"/>
                <a:cs typeface="Verdana"/>
                <a:sym typeface="Verdana"/>
              </a:rPr>
              <a:t>    	        else:</a:t>
            </a:r>
            <a:endParaRPr sz="1300" dirty="0">
              <a:solidFill>
                <a:schemeClr val="dk1"/>
              </a:solidFill>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r>
              <a:rPr lang="en-SG" sz="1300" dirty="0">
                <a:solidFill>
                  <a:schemeClr val="dk1"/>
                </a:solidFill>
                <a:latin typeface="Verdana"/>
                <a:ea typeface="Verdana"/>
                <a:cs typeface="Verdana"/>
                <a:sym typeface="Verdana"/>
              </a:rPr>
              <a:t>        		</a:t>
            </a:r>
            <a:r>
              <a:rPr lang="en-SG" sz="1300" dirty="0" err="1">
                <a:solidFill>
                  <a:schemeClr val="dk1"/>
                </a:solidFill>
                <a:latin typeface="Verdana"/>
                <a:ea typeface="Verdana"/>
                <a:cs typeface="Verdana"/>
                <a:sym typeface="Verdana"/>
              </a:rPr>
              <a:t>sell_volume</a:t>
            </a:r>
            <a:r>
              <a:rPr lang="en-SG" sz="1300" dirty="0">
                <a:solidFill>
                  <a:schemeClr val="dk1"/>
                </a:solidFill>
                <a:latin typeface="Verdana"/>
                <a:ea typeface="Verdana"/>
                <a:cs typeface="Verdana"/>
                <a:sym typeface="Verdana"/>
              </a:rPr>
              <a:t> = (100 - </a:t>
            </a:r>
            <a:r>
              <a:rPr lang="en-SG" sz="1300" dirty="0" err="1">
                <a:solidFill>
                  <a:schemeClr val="dk1"/>
                </a:solidFill>
                <a:latin typeface="Verdana"/>
                <a:ea typeface="Verdana"/>
                <a:cs typeface="Verdana"/>
                <a:sym typeface="Verdana"/>
              </a:rPr>
              <a:t>cumulated_sell_volume</a:t>
            </a:r>
            <a:r>
              <a:rPr lang="en-SG" sz="1300" dirty="0">
                <a:solidFill>
                  <a:schemeClr val="dk1"/>
                </a:solidFill>
                <a:latin typeface="Verdana"/>
                <a:ea typeface="Verdana"/>
                <a:cs typeface="Verdana"/>
                <a:sym typeface="Verdana"/>
              </a:rPr>
              <a:t>)</a:t>
            </a:r>
            <a:endParaRPr sz="1300" dirty="0">
              <a:solidFill>
                <a:schemeClr val="dk1"/>
              </a:solidFill>
              <a:latin typeface="Verdana"/>
              <a:ea typeface="Verdana"/>
              <a:cs typeface="Verdana"/>
              <a:sym typeface="Verdana"/>
            </a:endParaRPr>
          </a:p>
          <a:p>
            <a:pPr marL="0" marR="0" lvl="1" indent="0" algn="l" rtl="0">
              <a:spcBef>
                <a:spcPts val="0"/>
              </a:spcBef>
              <a:spcAft>
                <a:spcPts val="0"/>
              </a:spcAft>
              <a:buNone/>
            </a:pPr>
            <a:endParaRPr dirty="0">
              <a:solidFill>
                <a:schemeClr val="dk1"/>
              </a:solidFill>
            </a:endParaRPr>
          </a:p>
        </p:txBody>
      </p:sp>
      <p:sp>
        <p:nvSpPr>
          <p:cNvPr id="716" name="Google Shape;716;g22b887a0791_1_171"/>
          <p:cNvSpPr/>
          <p:nvPr/>
        </p:nvSpPr>
        <p:spPr>
          <a:xfrm>
            <a:off x="8653300" y="1081525"/>
            <a:ext cx="3380700" cy="311100"/>
          </a:xfrm>
          <a:prstGeom prst="rect">
            <a:avLst/>
          </a:prstGeom>
          <a:gradFill>
            <a:gsLst>
              <a:gs pos="0">
                <a:srgbClr val="3F3F3F"/>
              </a:gs>
              <a:gs pos="99000">
                <a:srgbClr val="C00000"/>
              </a:gs>
              <a:gs pos="100000">
                <a:srgbClr val="C00000"/>
              </a:gs>
            </a:gsLst>
            <a:lin ang="2698631"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SG" b="1">
                <a:solidFill>
                  <a:schemeClr val="lt1"/>
                </a:solidFill>
              </a:rPr>
              <a:t>Explanation</a:t>
            </a:r>
            <a:endParaRPr b="1">
              <a:solidFill>
                <a:schemeClr val="lt1"/>
              </a:solidFill>
            </a:endParaRPr>
          </a:p>
        </p:txBody>
      </p:sp>
      <p:sp>
        <p:nvSpPr>
          <p:cNvPr id="717" name="Google Shape;717;g22b887a0791_1_171"/>
          <p:cNvSpPr/>
          <p:nvPr/>
        </p:nvSpPr>
        <p:spPr>
          <a:xfrm>
            <a:off x="8653300" y="1497150"/>
            <a:ext cx="3380700" cy="4717800"/>
          </a:xfrm>
          <a:prstGeom prst="rect">
            <a:avLst/>
          </a:prstGeom>
          <a:gradFill>
            <a:gsLst>
              <a:gs pos="0">
                <a:srgbClr val="FFFFFF">
                  <a:alpha val="97647"/>
                </a:srgbClr>
              </a:gs>
              <a:gs pos="28000">
                <a:srgbClr val="FFFFFF">
                  <a:alpha val="97647"/>
                </a:srgbClr>
              </a:gs>
              <a:gs pos="100000">
                <a:srgbClr val="D8D8D8">
                  <a:alpha val="80000"/>
                </a:srgbClr>
              </a:gs>
            </a:gsLst>
            <a:lin ang="13500032"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r>
              <a:rPr lang="en-SG" sz="1500">
                <a:solidFill>
                  <a:schemeClr val="dk1"/>
                </a:solidFill>
              </a:rPr>
              <a:t>In the test (trading) process, we do not give decision until the 500th data in each stock. Starting </a:t>
            </a:r>
            <a:r>
              <a:rPr lang="en-SG" sz="1500" b="1">
                <a:solidFill>
                  <a:srgbClr val="0F6CB8"/>
                </a:solidFill>
              </a:rPr>
              <a:t>from the 500th</a:t>
            </a:r>
            <a:r>
              <a:rPr lang="en-SG" sz="1500">
                <a:solidFill>
                  <a:schemeClr val="dk1"/>
                </a:solidFill>
              </a:rPr>
              <a:t>, data[i, i+500] are sent into the pre-trained LSTM. </a:t>
            </a: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r>
              <a:rPr lang="en-SG" sz="1500">
                <a:solidFill>
                  <a:schemeClr val="dk1"/>
                </a:solidFill>
              </a:rPr>
              <a:t>Prediction of the class 0-9 depends on the </a:t>
            </a:r>
            <a:r>
              <a:rPr lang="en-SG" sz="1500" b="1">
                <a:solidFill>
                  <a:srgbClr val="0F6CB8"/>
                </a:solidFill>
              </a:rPr>
              <a:t>maximum probability of outputs</a:t>
            </a:r>
            <a:r>
              <a:rPr lang="en-SG" sz="1500">
                <a:solidFill>
                  <a:schemeClr val="dk1"/>
                </a:solidFill>
              </a:rPr>
              <a:t>. </a:t>
            </a: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r>
              <a:rPr lang="en-SG" sz="1500">
                <a:solidFill>
                  <a:schemeClr val="dk1"/>
                </a:solidFill>
              </a:rPr>
              <a:t>If predictions &lt; N/2-1, buy_vol = </a:t>
            </a:r>
            <a:r>
              <a:rPr lang="en-SG" sz="1500" b="1">
                <a:solidFill>
                  <a:srgbClr val="0F6CB8"/>
                </a:solidFill>
              </a:rPr>
              <a:t>N/2 - predictions</a:t>
            </a:r>
            <a:r>
              <a:rPr lang="en-SG" sz="1500">
                <a:solidFill>
                  <a:schemeClr val="dk1"/>
                </a:solidFill>
              </a:rPr>
              <a:t>; else if predictions &gt; N/2, sell_vol = </a:t>
            </a:r>
            <a:r>
              <a:rPr lang="en-SG" sz="1500" b="1">
                <a:solidFill>
                  <a:srgbClr val="0F6CB8"/>
                </a:solidFill>
              </a:rPr>
              <a:t>predictions - (N/2-1)</a:t>
            </a:r>
            <a:r>
              <a:rPr lang="en-SG" sz="1500">
                <a:solidFill>
                  <a:schemeClr val="dk1"/>
                </a:solidFill>
              </a:rPr>
              <a:t>; else, no action. </a:t>
            </a: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r>
              <a:rPr lang="en-SG" sz="1500" b="1">
                <a:solidFill>
                  <a:srgbClr val="0F6CB8"/>
                </a:solidFill>
              </a:rPr>
              <a:t>One hour before</a:t>
            </a:r>
            <a:r>
              <a:rPr lang="en-SG" sz="1500">
                <a:solidFill>
                  <a:schemeClr val="dk1"/>
                </a:solidFill>
              </a:rPr>
              <a:t> the end of day, the program will </a:t>
            </a:r>
            <a:r>
              <a:rPr lang="en-SG" sz="1500" b="1">
                <a:solidFill>
                  <a:srgbClr val="0F6CB8"/>
                </a:solidFill>
              </a:rPr>
              <a:t>force to complete</a:t>
            </a:r>
            <a:r>
              <a:rPr lang="en-SG" sz="1500">
                <a:solidFill>
                  <a:schemeClr val="dk1"/>
                </a:solidFill>
              </a:rPr>
              <a:t> the leftover shares, and trading times. </a:t>
            </a:r>
            <a:endParaRPr sz="1500">
              <a:solidFill>
                <a:schemeClr val="dk1"/>
              </a:solidFill>
            </a:endParaRPr>
          </a:p>
          <a:p>
            <a:pPr marL="0" marR="0" lvl="1" indent="0" algn="ctr" rtl="0">
              <a:spcBef>
                <a:spcPts val="0"/>
              </a:spcBef>
              <a:spcAft>
                <a:spcPts val="0"/>
              </a:spcAft>
              <a:buNone/>
            </a:pPr>
            <a:endParaRPr sz="1500">
              <a:solidFill>
                <a:schemeClr val="dk1"/>
              </a:solidFill>
            </a:endParaRPr>
          </a:p>
        </p:txBody>
      </p:sp>
      <p:sp>
        <p:nvSpPr>
          <p:cNvPr id="718" name="Google Shape;718;g22b887a0791_1_171"/>
          <p:cNvSpPr txBox="1">
            <a:spLocks noGrp="1"/>
          </p:cNvSpPr>
          <p:nvPr>
            <p:ph type="body" idx="1"/>
          </p:nvPr>
        </p:nvSpPr>
        <p:spPr>
          <a:xfrm>
            <a:off x="160256" y="674009"/>
            <a:ext cx="10703700" cy="245400"/>
          </a:xfrm>
          <a:prstGeom prst="rect">
            <a:avLst/>
          </a:prstGeom>
          <a:noFill/>
          <a:ln>
            <a:noFill/>
          </a:ln>
        </p:spPr>
        <p:txBody>
          <a:bodyPr spcFirstLastPara="1" wrap="square" lIns="91425" tIns="45700" rIns="91425" bIns="45700" anchor="ctr" anchorCtr="0">
            <a:normAutofit fontScale="70000" lnSpcReduction="20000"/>
          </a:bodyPr>
          <a:lstStyle/>
          <a:p>
            <a:pPr marL="0" lvl="0" indent="0" algn="l" rtl="0">
              <a:spcBef>
                <a:spcPts val="0"/>
              </a:spcBef>
              <a:spcAft>
                <a:spcPts val="0"/>
              </a:spcAft>
              <a:buClr>
                <a:schemeClr val="lt1"/>
              </a:buClr>
              <a:buSzPct val="100000"/>
              <a:buNone/>
            </a:pPr>
            <a:r>
              <a:rPr lang="en-SG" sz="2000" b="1" i="0"/>
              <a:t>c. Trading Procedure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g22b887a0791_1_60"/>
          <p:cNvSpPr txBox="1">
            <a:spLocks noGrp="1"/>
          </p:cNvSpPr>
          <p:nvPr>
            <p:ph type="sldNum" idx="12"/>
          </p:nvPr>
        </p:nvSpPr>
        <p:spPr>
          <a:xfrm>
            <a:off x="11839575" y="6459615"/>
            <a:ext cx="342900" cy="311100"/>
          </a:xfrm>
          <a:prstGeom prst="rect">
            <a:avLst/>
          </a:prstGeom>
          <a:noFill/>
          <a:ln>
            <a:noFill/>
          </a:ln>
        </p:spPr>
        <p:txBody>
          <a:bodyPr spcFirstLastPara="1" wrap="square" lIns="72000" tIns="72000" rIns="72000" bIns="72000" anchor="ctr" anchorCtr="0">
            <a:noAutofit/>
          </a:bodyPr>
          <a:lstStyle/>
          <a:p>
            <a:pPr marL="0" lvl="0" indent="0" algn="r" rtl="0">
              <a:spcBef>
                <a:spcPts val="0"/>
              </a:spcBef>
              <a:spcAft>
                <a:spcPts val="0"/>
              </a:spcAft>
              <a:buNone/>
            </a:pPr>
            <a:fld id="{00000000-1234-1234-1234-123412341234}" type="slidenum">
              <a:rPr lang="en-SG"/>
              <a:t>13</a:t>
            </a:fld>
            <a:endParaRPr/>
          </a:p>
        </p:txBody>
      </p:sp>
      <p:sp>
        <p:nvSpPr>
          <p:cNvPr id="724" name="Google Shape;724;g22b887a0791_1_60"/>
          <p:cNvSpPr txBox="1">
            <a:spLocks noGrp="1"/>
          </p:cNvSpPr>
          <p:nvPr>
            <p:ph type="title"/>
          </p:nvPr>
        </p:nvSpPr>
        <p:spPr>
          <a:xfrm>
            <a:off x="160256" y="157960"/>
            <a:ext cx="10703700" cy="476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000"/>
              <a:buFont typeface="Arial"/>
              <a:buNone/>
            </a:pPr>
            <a:r>
              <a:rPr lang="en-SG"/>
              <a:t>3. Result and Evaluation</a:t>
            </a:r>
            <a:endParaRPr/>
          </a:p>
        </p:txBody>
      </p:sp>
      <p:sp>
        <p:nvSpPr>
          <p:cNvPr id="725" name="Google Shape;725;g22b887a0791_1_60"/>
          <p:cNvSpPr txBox="1">
            <a:spLocks noGrp="1"/>
          </p:cNvSpPr>
          <p:nvPr>
            <p:ph type="body" idx="1"/>
          </p:nvPr>
        </p:nvSpPr>
        <p:spPr>
          <a:xfrm>
            <a:off x="160256" y="674009"/>
            <a:ext cx="10703700" cy="245400"/>
          </a:xfrm>
          <a:prstGeom prst="rect">
            <a:avLst/>
          </a:prstGeom>
          <a:noFill/>
          <a:ln>
            <a:noFill/>
          </a:ln>
        </p:spPr>
        <p:txBody>
          <a:bodyPr spcFirstLastPara="1" wrap="square" lIns="91425" tIns="45700" rIns="91425" bIns="45700" anchor="ctr" anchorCtr="0">
            <a:normAutofit fontScale="70000" lnSpcReduction="20000"/>
          </a:bodyPr>
          <a:lstStyle/>
          <a:p>
            <a:pPr marL="0" lvl="0" indent="0" algn="l" rtl="0">
              <a:spcBef>
                <a:spcPts val="0"/>
              </a:spcBef>
              <a:spcAft>
                <a:spcPts val="0"/>
              </a:spcAft>
              <a:buClr>
                <a:schemeClr val="lt1"/>
              </a:buClr>
              <a:buSzPct val="100000"/>
              <a:buNone/>
            </a:pPr>
            <a:r>
              <a:rPr lang="en-SG" sz="2000" b="1" i="0"/>
              <a:t>a. Training Loss and Epoch Selection </a:t>
            </a:r>
            <a:endParaRPr/>
          </a:p>
        </p:txBody>
      </p:sp>
      <p:sp>
        <p:nvSpPr>
          <p:cNvPr id="726" name="Google Shape;726;g22b887a0791_1_60"/>
          <p:cNvSpPr/>
          <p:nvPr/>
        </p:nvSpPr>
        <p:spPr>
          <a:xfrm>
            <a:off x="7030375" y="1294825"/>
            <a:ext cx="4282200" cy="357900"/>
          </a:xfrm>
          <a:prstGeom prst="rect">
            <a:avLst/>
          </a:prstGeom>
          <a:gradFill>
            <a:gsLst>
              <a:gs pos="0">
                <a:srgbClr val="173C5F"/>
              </a:gs>
              <a:gs pos="99000">
                <a:srgbClr val="006CB8"/>
              </a:gs>
              <a:gs pos="100000">
                <a:srgbClr val="006CB8"/>
              </a:gs>
            </a:gsLst>
            <a:lin ang="2700006"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SG" b="1">
                <a:solidFill>
                  <a:schemeClr val="lt1"/>
                </a:solidFill>
              </a:rPr>
              <a:t>Cross Entropy Loss Function</a:t>
            </a:r>
            <a:endParaRPr sz="1600"/>
          </a:p>
        </p:txBody>
      </p:sp>
      <p:pic>
        <p:nvPicPr>
          <p:cNvPr id="727" name="Google Shape;727;g22b887a0791_1_60"/>
          <p:cNvPicPr preferRelativeResize="0"/>
          <p:nvPr/>
        </p:nvPicPr>
        <p:blipFill>
          <a:blip r:embed="rId3">
            <a:alphaModFix/>
          </a:blip>
          <a:stretch>
            <a:fillRect/>
          </a:stretch>
        </p:blipFill>
        <p:spPr>
          <a:xfrm>
            <a:off x="6913997" y="1652737"/>
            <a:ext cx="4514953" cy="962212"/>
          </a:xfrm>
          <a:prstGeom prst="rect">
            <a:avLst/>
          </a:prstGeom>
          <a:noFill/>
          <a:ln>
            <a:noFill/>
          </a:ln>
        </p:spPr>
      </p:pic>
      <p:grpSp>
        <p:nvGrpSpPr>
          <p:cNvPr id="728" name="Google Shape;728;g22b887a0791_1_60"/>
          <p:cNvGrpSpPr/>
          <p:nvPr/>
        </p:nvGrpSpPr>
        <p:grpSpPr>
          <a:xfrm>
            <a:off x="7030375" y="2555825"/>
            <a:ext cx="4398600" cy="661800"/>
            <a:chOff x="324775" y="2778225"/>
            <a:chExt cx="4398600" cy="661800"/>
          </a:xfrm>
        </p:grpSpPr>
        <p:sp>
          <p:nvSpPr>
            <p:cNvPr id="729" name="Google Shape;729;g22b887a0791_1_60"/>
            <p:cNvSpPr txBox="1"/>
            <p:nvPr/>
          </p:nvSpPr>
          <p:spPr>
            <a:xfrm>
              <a:off x="324775" y="2778225"/>
              <a:ext cx="43986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500"/>
                <a:t>(1)</a:t>
              </a:r>
              <a:r>
                <a:rPr lang="en-SG" sz="1600"/>
                <a:t>          </a:t>
              </a:r>
              <a:r>
                <a:rPr lang="en-SG" sz="1500">
                  <a:latin typeface="Times New Roman"/>
                  <a:ea typeface="Times New Roman"/>
                  <a:cs typeface="Times New Roman"/>
                  <a:sym typeface="Times New Roman"/>
                </a:rPr>
                <a:t>is the actual probability of the label i. It should be either 1 or 0.</a:t>
              </a:r>
              <a:endParaRPr sz="1500">
                <a:latin typeface="Times New Roman"/>
                <a:ea typeface="Times New Roman"/>
                <a:cs typeface="Times New Roman"/>
                <a:sym typeface="Times New Roman"/>
              </a:endParaRPr>
            </a:p>
          </p:txBody>
        </p:sp>
        <p:pic>
          <p:nvPicPr>
            <p:cNvPr id="730" name="Google Shape;730;g22b887a0791_1_60"/>
            <p:cNvPicPr preferRelativeResize="0"/>
            <p:nvPr/>
          </p:nvPicPr>
          <p:blipFill rotWithShape="1">
            <a:blip r:embed="rId4">
              <a:alphaModFix/>
            </a:blip>
            <a:srcRect/>
            <a:stretch/>
          </p:blipFill>
          <p:spPr>
            <a:xfrm>
              <a:off x="706850" y="2865300"/>
              <a:ext cx="425991" cy="311100"/>
            </a:xfrm>
            <a:prstGeom prst="rect">
              <a:avLst/>
            </a:prstGeom>
            <a:noFill/>
            <a:ln>
              <a:noFill/>
            </a:ln>
          </p:spPr>
        </p:pic>
      </p:grpSp>
      <p:grpSp>
        <p:nvGrpSpPr>
          <p:cNvPr id="731" name="Google Shape;731;g22b887a0791_1_60"/>
          <p:cNvGrpSpPr/>
          <p:nvPr/>
        </p:nvGrpSpPr>
        <p:grpSpPr>
          <a:xfrm>
            <a:off x="6972975" y="3217625"/>
            <a:ext cx="4972800" cy="431100"/>
            <a:chOff x="267375" y="3522425"/>
            <a:chExt cx="4972800" cy="431100"/>
          </a:xfrm>
        </p:grpSpPr>
        <p:sp>
          <p:nvSpPr>
            <p:cNvPr id="732" name="Google Shape;732;g22b887a0791_1_60"/>
            <p:cNvSpPr txBox="1"/>
            <p:nvPr/>
          </p:nvSpPr>
          <p:spPr>
            <a:xfrm>
              <a:off x="267375" y="3522425"/>
              <a:ext cx="4972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a:t> </a:t>
              </a:r>
              <a:r>
                <a:rPr lang="en-SG" sz="1500"/>
                <a:t>(2)</a:t>
              </a:r>
              <a:r>
                <a:rPr lang="en-SG" sz="1600"/>
                <a:t>     </a:t>
              </a:r>
              <a:r>
                <a:rPr lang="en-SG" sz="1600">
                  <a:solidFill>
                    <a:schemeClr val="dk1"/>
                  </a:solidFill>
                </a:rPr>
                <a:t>  </a:t>
              </a:r>
              <a:r>
                <a:rPr lang="en-SG" sz="1600"/>
                <a:t>    </a:t>
              </a:r>
              <a:r>
                <a:rPr lang="en-SG" sz="1500">
                  <a:latin typeface="Times New Roman"/>
                  <a:ea typeface="Times New Roman"/>
                  <a:cs typeface="Times New Roman"/>
                  <a:sym typeface="Times New Roman"/>
                </a:rPr>
                <a:t>is the predicted probability of the label i.</a:t>
              </a:r>
              <a:endParaRPr sz="1500">
                <a:latin typeface="Times New Roman"/>
                <a:ea typeface="Times New Roman"/>
                <a:cs typeface="Times New Roman"/>
                <a:sym typeface="Times New Roman"/>
              </a:endParaRPr>
            </a:p>
          </p:txBody>
        </p:sp>
        <p:pic>
          <p:nvPicPr>
            <p:cNvPr id="733" name="Google Shape;733;g22b887a0791_1_60"/>
            <p:cNvPicPr preferRelativeResize="0"/>
            <p:nvPr/>
          </p:nvPicPr>
          <p:blipFill>
            <a:blip r:embed="rId5">
              <a:alphaModFix/>
            </a:blip>
            <a:stretch>
              <a:fillRect/>
            </a:stretch>
          </p:blipFill>
          <p:spPr>
            <a:xfrm>
              <a:off x="772750" y="3553278"/>
              <a:ext cx="450261" cy="357900"/>
            </a:xfrm>
            <a:prstGeom prst="rect">
              <a:avLst/>
            </a:prstGeom>
            <a:noFill/>
            <a:ln>
              <a:noFill/>
            </a:ln>
          </p:spPr>
        </p:pic>
      </p:grpSp>
      <p:pic>
        <p:nvPicPr>
          <p:cNvPr id="734" name="Google Shape;734;g22b887a0791_1_60"/>
          <p:cNvPicPr preferRelativeResize="0"/>
          <p:nvPr/>
        </p:nvPicPr>
        <p:blipFill rotWithShape="1">
          <a:blip r:embed="rId6">
            <a:alphaModFix/>
          </a:blip>
          <a:srcRect l="3630" t="7501" r="8665"/>
          <a:stretch/>
        </p:blipFill>
        <p:spPr>
          <a:xfrm>
            <a:off x="367625" y="1868450"/>
            <a:ext cx="5210450" cy="4204551"/>
          </a:xfrm>
          <a:prstGeom prst="rect">
            <a:avLst/>
          </a:prstGeom>
          <a:noFill/>
          <a:ln>
            <a:noFill/>
          </a:ln>
        </p:spPr>
      </p:pic>
      <p:sp>
        <p:nvSpPr>
          <p:cNvPr id="735" name="Google Shape;735;g22b887a0791_1_60"/>
          <p:cNvSpPr/>
          <p:nvPr/>
        </p:nvSpPr>
        <p:spPr>
          <a:xfrm>
            <a:off x="564000" y="1291175"/>
            <a:ext cx="4972800" cy="357900"/>
          </a:xfrm>
          <a:prstGeom prst="rect">
            <a:avLst/>
          </a:prstGeom>
          <a:gradFill>
            <a:gsLst>
              <a:gs pos="0">
                <a:srgbClr val="173C5F"/>
              </a:gs>
              <a:gs pos="99000">
                <a:srgbClr val="006CB8"/>
              </a:gs>
              <a:gs pos="100000">
                <a:srgbClr val="006CB8"/>
              </a:gs>
            </a:gsLst>
            <a:lin ang="2700006"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SG" b="1">
                <a:solidFill>
                  <a:schemeClr val="lt1"/>
                </a:solidFill>
              </a:rPr>
              <a:t>Cross Entropy Loss Function Graph</a:t>
            </a:r>
            <a:endParaRPr sz="1600"/>
          </a:p>
        </p:txBody>
      </p:sp>
      <p:sp>
        <p:nvSpPr>
          <p:cNvPr id="736" name="Google Shape;736;g22b887a0791_1_60"/>
          <p:cNvSpPr/>
          <p:nvPr/>
        </p:nvSpPr>
        <p:spPr>
          <a:xfrm>
            <a:off x="7022287" y="3913989"/>
            <a:ext cx="4298400" cy="365700"/>
          </a:xfrm>
          <a:prstGeom prst="rect">
            <a:avLst/>
          </a:prstGeom>
          <a:gradFill>
            <a:gsLst>
              <a:gs pos="0">
                <a:srgbClr val="3F3F3F"/>
              </a:gs>
              <a:gs pos="99000">
                <a:srgbClr val="C00000"/>
              </a:gs>
              <a:gs pos="100000">
                <a:srgbClr val="C00000"/>
              </a:gs>
            </a:gsLst>
            <a:lin ang="2700006"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SG" sz="1300" b="1">
                <a:solidFill>
                  <a:schemeClr val="lt1"/>
                </a:solidFill>
              </a:rPr>
              <a:t>Analysis and Epoch Selection</a:t>
            </a:r>
            <a:r>
              <a:rPr lang="en-SG" sz="1300" b="1">
                <a:solidFill>
                  <a:schemeClr val="lt1"/>
                </a:solidFill>
                <a:latin typeface="Arial"/>
                <a:ea typeface="Arial"/>
                <a:cs typeface="Arial"/>
                <a:sym typeface="Arial"/>
              </a:rPr>
              <a:t>  </a:t>
            </a:r>
            <a:endParaRPr/>
          </a:p>
        </p:txBody>
      </p:sp>
      <p:sp>
        <p:nvSpPr>
          <p:cNvPr id="737" name="Google Shape;737;g22b887a0791_1_60"/>
          <p:cNvSpPr/>
          <p:nvPr/>
        </p:nvSpPr>
        <p:spPr>
          <a:xfrm>
            <a:off x="7030375" y="4525000"/>
            <a:ext cx="4298400" cy="1471800"/>
          </a:xfrm>
          <a:prstGeom prst="rect">
            <a:avLst/>
          </a:prstGeom>
          <a:gradFill>
            <a:gsLst>
              <a:gs pos="0">
                <a:srgbClr val="FFFFFF">
                  <a:alpha val="97647"/>
                </a:srgbClr>
              </a:gs>
              <a:gs pos="28000">
                <a:srgbClr val="FFFFFF">
                  <a:alpha val="97647"/>
                </a:srgbClr>
              </a:gs>
              <a:gs pos="100000">
                <a:srgbClr val="D8D8D8">
                  <a:alpha val="80000"/>
                </a:srgbClr>
              </a:gs>
            </a:gsLst>
            <a:lin ang="13500032"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100"/>
              <a:buFont typeface="Arial"/>
              <a:buNone/>
            </a:pPr>
            <a:r>
              <a:rPr lang="en-SG" sz="1200" b="1">
                <a:solidFill>
                  <a:schemeClr val="dk1"/>
                </a:solidFill>
              </a:rPr>
              <a:t>From the curve fitting in loss function graph, we can see that loss is approaching </a:t>
            </a:r>
            <a:r>
              <a:rPr lang="en-SG" sz="1200" b="1">
                <a:solidFill>
                  <a:srgbClr val="0F6CB8"/>
                </a:solidFill>
              </a:rPr>
              <a:t>a constant value</a:t>
            </a:r>
            <a:r>
              <a:rPr lang="en-SG" sz="1200" b="1">
                <a:solidFill>
                  <a:schemeClr val="dk1"/>
                </a:solidFill>
              </a:rPr>
              <a:t> and minimised from </a:t>
            </a:r>
            <a:r>
              <a:rPr lang="en-SG" sz="1200" b="1">
                <a:solidFill>
                  <a:srgbClr val="0F6CB8"/>
                </a:solidFill>
              </a:rPr>
              <a:t>100 epochs onwards</a:t>
            </a:r>
            <a:r>
              <a:rPr lang="en-SG" sz="1200" b="1">
                <a:solidFill>
                  <a:schemeClr val="dk1"/>
                </a:solidFill>
              </a:rPr>
              <a:t>. </a:t>
            </a:r>
            <a:endParaRPr sz="1200" b="1">
              <a:solidFill>
                <a:schemeClr val="dk1"/>
              </a:solidFill>
            </a:endParaRPr>
          </a:p>
          <a:p>
            <a:pPr marL="0" marR="0" lvl="0" indent="0" algn="ctr" rtl="0">
              <a:spcBef>
                <a:spcPts val="0"/>
              </a:spcBef>
              <a:spcAft>
                <a:spcPts val="0"/>
              </a:spcAft>
              <a:buSzPts val="1100"/>
              <a:buNone/>
            </a:pPr>
            <a:endParaRPr sz="1200" b="1">
              <a:solidFill>
                <a:schemeClr val="dk1"/>
              </a:solidFill>
            </a:endParaRPr>
          </a:p>
          <a:p>
            <a:pPr marL="0" marR="0" lvl="0" indent="0" algn="l" rtl="0">
              <a:spcBef>
                <a:spcPts val="0"/>
              </a:spcBef>
              <a:spcAft>
                <a:spcPts val="0"/>
              </a:spcAft>
              <a:buClr>
                <a:schemeClr val="dk1"/>
              </a:buClr>
              <a:buSzPts val="1100"/>
              <a:buFont typeface="Arial"/>
              <a:buNone/>
            </a:pPr>
            <a:r>
              <a:rPr lang="en-SG" sz="1200" b="1">
                <a:solidFill>
                  <a:schemeClr val="dk1"/>
                </a:solidFill>
              </a:rPr>
              <a:t>Thus, we chose </a:t>
            </a:r>
            <a:r>
              <a:rPr lang="en-SG" sz="1200" b="1">
                <a:solidFill>
                  <a:srgbClr val="0F6CB8"/>
                </a:solidFill>
              </a:rPr>
              <a:t>200 epochs</a:t>
            </a:r>
            <a:r>
              <a:rPr lang="en-SG" sz="1200" b="1">
                <a:solidFill>
                  <a:schemeClr val="dk1"/>
                </a:solidFill>
              </a:rPr>
              <a:t> to be safe. The label prediction accuracy with test dataset is </a:t>
            </a:r>
            <a:r>
              <a:rPr lang="en-SG" sz="1200" b="1">
                <a:solidFill>
                  <a:srgbClr val="0F6CB8"/>
                </a:solidFill>
              </a:rPr>
              <a:t>73%</a:t>
            </a:r>
            <a:r>
              <a:rPr lang="en-SG" sz="1200" b="1">
                <a:solidFill>
                  <a:schemeClr val="dk1"/>
                </a:solidFill>
              </a:rPr>
              <a:t>. </a:t>
            </a:r>
            <a:endParaRPr sz="1200" b="1">
              <a:solidFill>
                <a:schemeClr val="dk1"/>
              </a:solidFill>
            </a:endParaRPr>
          </a:p>
          <a:p>
            <a:pPr marL="0" marR="0" lvl="1" indent="0" algn="l" rtl="0">
              <a:spcBef>
                <a:spcPts val="0"/>
              </a:spcBef>
              <a:spcAft>
                <a:spcPts val="0"/>
              </a:spcAft>
              <a:buNone/>
            </a:pPr>
            <a:endParaRPr sz="1200" b="1">
              <a:solidFill>
                <a:schemeClr val="dk1"/>
              </a:solidFill>
            </a:endParaRPr>
          </a:p>
        </p:txBody>
      </p:sp>
      <p:cxnSp>
        <p:nvCxnSpPr>
          <p:cNvPr id="738" name="Google Shape;738;g22b887a0791_1_60"/>
          <p:cNvCxnSpPr/>
          <p:nvPr/>
        </p:nvCxnSpPr>
        <p:spPr>
          <a:xfrm>
            <a:off x="6068900" y="1047350"/>
            <a:ext cx="14400" cy="5179500"/>
          </a:xfrm>
          <a:prstGeom prst="straightConnector1">
            <a:avLst/>
          </a:prstGeom>
          <a:noFill/>
          <a:ln w="9525" cap="flat" cmpd="sng">
            <a:solidFill>
              <a:schemeClr val="accent3"/>
            </a:solidFill>
            <a:prstDash val="dash"/>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2b887a0791_1_30"/>
          <p:cNvSpPr txBox="1">
            <a:spLocks noGrp="1"/>
          </p:cNvSpPr>
          <p:nvPr>
            <p:ph type="sldNum" idx="12"/>
          </p:nvPr>
        </p:nvSpPr>
        <p:spPr>
          <a:xfrm>
            <a:off x="11839575" y="6459615"/>
            <a:ext cx="342900" cy="311100"/>
          </a:xfrm>
          <a:prstGeom prst="rect">
            <a:avLst/>
          </a:prstGeom>
          <a:noFill/>
          <a:ln>
            <a:noFill/>
          </a:ln>
        </p:spPr>
        <p:txBody>
          <a:bodyPr spcFirstLastPara="1" wrap="square" lIns="72000" tIns="72000" rIns="72000" bIns="72000" anchor="ctr" anchorCtr="0">
            <a:noAutofit/>
          </a:bodyPr>
          <a:lstStyle/>
          <a:p>
            <a:pPr marL="0" lvl="0" indent="0" algn="r" rtl="0">
              <a:spcBef>
                <a:spcPts val="0"/>
              </a:spcBef>
              <a:spcAft>
                <a:spcPts val="0"/>
              </a:spcAft>
              <a:buNone/>
            </a:pPr>
            <a:fld id="{00000000-1234-1234-1234-123412341234}" type="slidenum">
              <a:rPr lang="en-SG"/>
              <a:t>14</a:t>
            </a:fld>
            <a:endParaRPr/>
          </a:p>
        </p:txBody>
      </p:sp>
      <p:sp>
        <p:nvSpPr>
          <p:cNvPr id="744" name="Google Shape;744;g22b887a0791_1_30"/>
          <p:cNvSpPr/>
          <p:nvPr/>
        </p:nvSpPr>
        <p:spPr>
          <a:xfrm>
            <a:off x="10014000" y="1322200"/>
            <a:ext cx="2039100" cy="1781400"/>
          </a:xfrm>
          <a:prstGeom prst="rect">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5" name="Google Shape;745;g22b887a0791_1_30"/>
          <p:cNvCxnSpPr/>
          <p:nvPr/>
        </p:nvCxnSpPr>
        <p:spPr>
          <a:xfrm flipH="1">
            <a:off x="10393600" y="1883850"/>
            <a:ext cx="340800" cy="6000"/>
          </a:xfrm>
          <a:prstGeom prst="straightConnector1">
            <a:avLst/>
          </a:prstGeom>
          <a:noFill/>
          <a:ln w="28575" cap="flat" cmpd="sng">
            <a:solidFill>
              <a:srgbClr val="0000FF"/>
            </a:solidFill>
            <a:prstDash val="solid"/>
            <a:round/>
            <a:headEnd type="none" w="med" len="med"/>
            <a:tailEnd type="none" w="med" len="med"/>
          </a:ln>
        </p:spPr>
      </p:cxnSp>
      <p:sp>
        <p:nvSpPr>
          <p:cNvPr id="746" name="Google Shape;746;g22b887a0791_1_30"/>
          <p:cNvSpPr txBox="1"/>
          <p:nvPr/>
        </p:nvSpPr>
        <p:spPr>
          <a:xfrm>
            <a:off x="10700525" y="1694250"/>
            <a:ext cx="1185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000">
                <a:latin typeface="Times New Roman"/>
                <a:ea typeface="Times New Roman"/>
                <a:cs typeface="Times New Roman"/>
                <a:sym typeface="Times New Roman"/>
              </a:rPr>
              <a:t>: A Single Stock</a:t>
            </a:r>
            <a:endParaRPr sz="1000">
              <a:latin typeface="Times New Roman"/>
              <a:ea typeface="Times New Roman"/>
              <a:cs typeface="Times New Roman"/>
              <a:sym typeface="Times New Roman"/>
            </a:endParaRPr>
          </a:p>
        </p:txBody>
      </p:sp>
      <p:sp>
        <p:nvSpPr>
          <p:cNvPr id="747" name="Google Shape;747;g22b887a0791_1_30"/>
          <p:cNvSpPr txBox="1"/>
          <p:nvPr/>
        </p:nvSpPr>
        <p:spPr>
          <a:xfrm>
            <a:off x="10700525" y="2051413"/>
            <a:ext cx="102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000">
                <a:latin typeface="Times New Roman"/>
                <a:ea typeface="Times New Roman"/>
                <a:cs typeface="Times New Roman"/>
                <a:sym typeface="Times New Roman"/>
              </a:rPr>
              <a:t>: Selling Point</a:t>
            </a:r>
            <a:endParaRPr sz="1000">
              <a:latin typeface="Times New Roman"/>
              <a:ea typeface="Times New Roman"/>
              <a:cs typeface="Times New Roman"/>
              <a:sym typeface="Times New Roman"/>
            </a:endParaRPr>
          </a:p>
        </p:txBody>
      </p:sp>
      <p:sp>
        <p:nvSpPr>
          <p:cNvPr id="748" name="Google Shape;748;g22b887a0791_1_30"/>
          <p:cNvSpPr/>
          <p:nvPr/>
        </p:nvSpPr>
        <p:spPr>
          <a:xfrm>
            <a:off x="10465613" y="2117800"/>
            <a:ext cx="196800" cy="1779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g22b887a0791_1_30"/>
          <p:cNvSpPr txBox="1"/>
          <p:nvPr/>
        </p:nvSpPr>
        <p:spPr>
          <a:xfrm>
            <a:off x="10700513" y="2380538"/>
            <a:ext cx="102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000">
                <a:latin typeface="Times New Roman"/>
                <a:ea typeface="Times New Roman"/>
                <a:cs typeface="Times New Roman"/>
                <a:sym typeface="Times New Roman"/>
              </a:rPr>
              <a:t>: Buying Point</a:t>
            </a:r>
            <a:endParaRPr sz="1000">
              <a:latin typeface="Times New Roman"/>
              <a:ea typeface="Times New Roman"/>
              <a:cs typeface="Times New Roman"/>
              <a:sym typeface="Times New Roman"/>
            </a:endParaRPr>
          </a:p>
        </p:txBody>
      </p:sp>
      <p:sp>
        <p:nvSpPr>
          <p:cNvPr id="750" name="Google Shape;750;g22b887a0791_1_30"/>
          <p:cNvSpPr/>
          <p:nvPr/>
        </p:nvSpPr>
        <p:spPr>
          <a:xfrm>
            <a:off x="10465625" y="2460938"/>
            <a:ext cx="196800" cy="177900"/>
          </a:xfrm>
          <a:prstGeom prst="ellipse">
            <a:avLst/>
          </a:prstGeom>
          <a:solidFill>
            <a:srgbClr val="00FF00"/>
          </a:solid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g22b887a0791_1_30"/>
          <p:cNvSpPr txBox="1"/>
          <p:nvPr/>
        </p:nvSpPr>
        <p:spPr>
          <a:xfrm>
            <a:off x="10217975" y="2645813"/>
            <a:ext cx="1644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000">
                <a:latin typeface="Times New Roman"/>
                <a:ea typeface="Times New Roman"/>
                <a:cs typeface="Times New Roman"/>
                <a:sym typeface="Times New Roman"/>
              </a:rPr>
              <a:t>Dot Size : Trading Volume</a:t>
            </a:r>
            <a:endParaRPr sz="1000">
              <a:latin typeface="Times New Roman"/>
              <a:ea typeface="Times New Roman"/>
              <a:cs typeface="Times New Roman"/>
              <a:sym typeface="Times New Roman"/>
            </a:endParaRPr>
          </a:p>
        </p:txBody>
      </p:sp>
      <p:sp>
        <p:nvSpPr>
          <p:cNvPr id="752" name="Google Shape;752;g22b887a0791_1_30"/>
          <p:cNvSpPr txBox="1"/>
          <p:nvPr/>
        </p:nvSpPr>
        <p:spPr>
          <a:xfrm>
            <a:off x="10303675" y="1407525"/>
            <a:ext cx="914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100" b="1">
                <a:latin typeface="Times New Roman"/>
                <a:ea typeface="Times New Roman"/>
                <a:cs typeface="Times New Roman"/>
                <a:sym typeface="Times New Roman"/>
              </a:rPr>
              <a:t>Legends:</a:t>
            </a:r>
            <a:endParaRPr sz="1100" b="1">
              <a:latin typeface="Times New Roman"/>
              <a:ea typeface="Times New Roman"/>
              <a:cs typeface="Times New Roman"/>
              <a:sym typeface="Times New Roman"/>
            </a:endParaRPr>
          </a:p>
        </p:txBody>
      </p:sp>
      <p:pic>
        <p:nvPicPr>
          <p:cNvPr id="753" name="Google Shape;753;g22b887a0791_1_30"/>
          <p:cNvPicPr preferRelativeResize="0"/>
          <p:nvPr/>
        </p:nvPicPr>
        <p:blipFill>
          <a:blip r:embed="rId3">
            <a:alphaModFix/>
          </a:blip>
          <a:stretch>
            <a:fillRect/>
          </a:stretch>
        </p:blipFill>
        <p:spPr>
          <a:xfrm>
            <a:off x="12853513" y="872000"/>
            <a:ext cx="9794775" cy="2433799"/>
          </a:xfrm>
          <a:prstGeom prst="rect">
            <a:avLst/>
          </a:prstGeom>
          <a:noFill/>
          <a:ln>
            <a:noFill/>
          </a:ln>
        </p:spPr>
      </p:pic>
      <p:pic>
        <p:nvPicPr>
          <p:cNvPr id="754" name="Google Shape;754;g22b887a0791_1_30"/>
          <p:cNvPicPr preferRelativeResize="0"/>
          <p:nvPr/>
        </p:nvPicPr>
        <p:blipFill>
          <a:blip r:embed="rId4">
            <a:alphaModFix/>
          </a:blip>
          <a:stretch>
            <a:fillRect/>
          </a:stretch>
        </p:blipFill>
        <p:spPr>
          <a:xfrm>
            <a:off x="12792550" y="3428988"/>
            <a:ext cx="9916723" cy="2433800"/>
          </a:xfrm>
          <a:prstGeom prst="rect">
            <a:avLst/>
          </a:prstGeom>
          <a:noFill/>
          <a:ln>
            <a:noFill/>
          </a:ln>
        </p:spPr>
      </p:pic>
      <p:sp>
        <p:nvSpPr>
          <p:cNvPr id="755" name="Google Shape;755;g22b887a0791_1_30"/>
          <p:cNvSpPr txBox="1">
            <a:spLocks noGrp="1"/>
          </p:cNvSpPr>
          <p:nvPr>
            <p:ph type="title"/>
          </p:nvPr>
        </p:nvSpPr>
        <p:spPr>
          <a:xfrm>
            <a:off x="160256" y="157960"/>
            <a:ext cx="10703700" cy="476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000"/>
              <a:buFont typeface="Arial"/>
              <a:buNone/>
            </a:pPr>
            <a:r>
              <a:rPr lang="en-SG"/>
              <a:t>3. Result and Evaluation</a:t>
            </a:r>
            <a:endParaRPr/>
          </a:p>
        </p:txBody>
      </p:sp>
      <p:sp>
        <p:nvSpPr>
          <p:cNvPr id="756" name="Google Shape;756;g22b887a0791_1_30"/>
          <p:cNvSpPr txBox="1">
            <a:spLocks noGrp="1"/>
          </p:cNvSpPr>
          <p:nvPr>
            <p:ph type="body" idx="1"/>
          </p:nvPr>
        </p:nvSpPr>
        <p:spPr>
          <a:xfrm>
            <a:off x="160256" y="674009"/>
            <a:ext cx="10703700" cy="245400"/>
          </a:xfrm>
          <a:prstGeom prst="rect">
            <a:avLst/>
          </a:prstGeom>
          <a:noFill/>
          <a:ln>
            <a:noFill/>
          </a:ln>
        </p:spPr>
        <p:txBody>
          <a:bodyPr spcFirstLastPara="1" wrap="square" lIns="91425" tIns="45700" rIns="91425" bIns="45700" anchor="ctr" anchorCtr="0">
            <a:normAutofit fontScale="70000" lnSpcReduction="20000"/>
          </a:bodyPr>
          <a:lstStyle/>
          <a:p>
            <a:pPr marL="0" lvl="0" indent="0" algn="l" rtl="0">
              <a:spcBef>
                <a:spcPts val="0"/>
              </a:spcBef>
              <a:spcAft>
                <a:spcPts val="0"/>
              </a:spcAft>
              <a:buClr>
                <a:schemeClr val="lt1"/>
              </a:buClr>
              <a:buSzPct val="100000"/>
              <a:buNone/>
            </a:pPr>
            <a:r>
              <a:rPr lang="en-SG" sz="2000" b="1" i="0"/>
              <a:t>b. Trading Results </a:t>
            </a:r>
            <a:endParaRPr/>
          </a:p>
        </p:txBody>
      </p:sp>
      <p:sp>
        <p:nvSpPr>
          <p:cNvPr id="757" name="Google Shape;757;g22b887a0791_1_30"/>
          <p:cNvSpPr/>
          <p:nvPr/>
        </p:nvSpPr>
        <p:spPr>
          <a:xfrm>
            <a:off x="9955025" y="4340300"/>
            <a:ext cx="2166300" cy="1522500"/>
          </a:xfrm>
          <a:prstGeom prst="rect">
            <a:avLst/>
          </a:prstGeom>
          <a:gradFill>
            <a:gsLst>
              <a:gs pos="0">
                <a:srgbClr val="FFFFFF">
                  <a:alpha val="97647"/>
                </a:srgbClr>
              </a:gs>
              <a:gs pos="28000">
                <a:srgbClr val="FFFFFF">
                  <a:alpha val="97647"/>
                </a:srgbClr>
              </a:gs>
              <a:gs pos="100000">
                <a:srgbClr val="D8D8D8">
                  <a:alpha val="80000"/>
                </a:srgbClr>
              </a:gs>
            </a:gsLst>
            <a:lin ang="13500032"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b="1">
              <a:solidFill>
                <a:srgbClr val="0F6CB8"/>
              </a:solidFill>
            </a:endParaRPr>
          </a:p>
          <a:p>
            <a:pPr marL="0" marR="0" lvl="0" indent="0" algn="l" rtl="0">
              <a:spcBef>
                <a:spcPts val="0"/>
              </a:spcBef>
              <a:spcAft>
                <a:spcPts val="0"/>
              </a:spcAft>
              <a:buNone/>
            </a:pPr>
            <a:r>
              <a:rPr lang="en-SG" sz="1200" b="1">
                <a:solidFill>
                  <a:srgbClr val="0F6CB8"/>
                </a:solidFill>
              </a:rPr>
              <a:t>Good performance</a:t>
            </a:r>
            <a:r>
              <a:rPr lang="en-SG" sz="1200" b="1">
                <a:solidFill>
                  <a:schemeClr val="dk1"/>
                </a:solidFill>
              </a:rPr>
              <a:t> across stocks with varying trends.</a:t>
            </a:r>
            <a:endParaRPr sz="1200" b="1">
              <a:solidFill>
                <a:schemeClr val="dk1"/>
              </a:solidFill>
            </a:endParaRPr>
          </a:p>
          <a:p>
            <a:pPr marL="0" marR="0" lvl="0" indent="0" algn="l" rtl="0">
              <a:spcBef>
                <a:spcPts val="0"/>
              </a:spcBef>
              <a:spcAft>
                <a:spcPts val="0"/>
              </a:spcAft>
              <a:buNone/>
            </a:pPr>
            <a:endParaRPr sz="1200" b="1">
              <a:solidFill>
                <a:schemeClr val="dk1"/>
              </a:solidFill>
            </a:endParaRPr>
          </a:p>
          <a:p>
            <a:pPr marL="0" marR="0" lvl="0" indent="0" algn="l" rtl="0">
              <a:spcBef>
                <a:spcPts val="0"/>
              </a:spcBef>
              <a:spcAft>
                <a:spcPts val="0"/>
              </a:spcAft>
              <a:buNone/>
            </a:pPr>
            <a:r>
              <a:rPr lang="en-SG" sz="1200" b="1">
                <a:solidFill>
                  <a:schemeClr val="dk1"/>
                </a:solidFill>
              </a:rPr>
              <a:t>“Buy Low, Sell High”</a:t>
            </a:r>
            <a:endParaRPr sz="1200" b="1">
              <a:solidFill>
                <a:schemeClr val="dk1"/>
              </a:solidFill>
            </a:endParaRPr>
          </a:p>
          <a:p>
            <a:pPr marL="0" marR="0" lvl="0" indent="0" algn="l" rtl="0">
              <a:spcBef>
                <a:spcPts val="0"/>
              </a:spcBef>
              <a:spcAft>
                <a:spcPts val="0"/>
              </a:spcAft>
              <a:buNone/>
            </a:pPr>
            <a:endParaRPr sz="1200" b="1">
              <a:solidFill>
                <a:schemeClr val="dk1"/>
              </a:solidFill>
            </a:endParaRPr>
          </a:p>
        </p:txBody>
      </p:sp>
      <p:sp>
        <p:nvSpPr>
          <p:cNvPr id="758" name="Google Shape;758;g22b887a0791_1_30"/>
          <p:cNvSpPr/>
          <p:nvPr/>
        </p:nvSpPr>
        <p:spPr>
          <a:xfrm>
            <a:off x="10026175" y="3802250"/>
            <a:ext cx="2039100" cy="365700"/>
          </a:xfrm>
          <a:prstGeom prst="rect">
            <a:avLst/>
          </a:prstGeom>
          <a:gradFill>
            <a:gsLst>
              <a:gs pos="0">
                <a:srgbClr val="3F3F3F"/>
              </a:gs>
              <a:gs pos="99000">
                <a:srgbClr val="C00000"/>
              </a:gs>
              <a:gs pos="100000">
                <a:srgbClr val="C00000"/>
              </a:gs>
            </a:gsLst>
            <a:lin ang="2700006"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SG" sz="1300" b="1">
                <a:solidFill>
                  <a:schemeClr val="lt1"/>
                </a:solidFill>
              </a:rPr>
              <a:t>Analysis </a:t>
            </a:r>
            <a:r>
              <a:rPr lang="en-SG" sz="1300" b="1">
                <a:solidFill>
                  <a:schemeClr val="lt1"/>
                </a:solidFill>
                <a:latin typeface="Arial"/>
                <a:ea typeface="Arial"/>
                <a:cs typeface="Arial"/>
                <a:sym typeface="Arial"/>
              </a:rPr>
              <a:t> </a:t>
            </a:r>
            <a:endParaRPr/>
          </a:p>
        </p:txBody>
      </p:sp>
      <p:pic>
        <p:nvPicPr>
          <p:cNvPr id="759" name="Google Shape;759;g22b887a0791_1_30"/>
          <p:cNvPicPr preferRelativeResize="0"/>
          <p:nvPr/>
        </p:nvPicPr>
        <p:blipFill rotWithShape="1">
          <a:blip r:embed="rId5">
            <a:alphaModFix/>
          </a:blip>
          <a:srcRect r="1166"/>
          <a:stretch/>
        </p:blipFill>
        <p:spPr>
          <a:xfrm>
            <a:off x="0" y="3575880"/>
            <a:ext cx="9955026" cy="2560470"/>
          </a:xfrm>
          <a:prstGeom prst="rect">
            <a:avLst/>
          </a:prstGeom>
          <a:noFill/>
          <a:ln>
            <a:noFill/>
          </a:ln>
        </p:spPr>
      </p:pic>
      <p:pic>
        <p:nvPicPr>
          <p:cNvPr id="760" name="Google Shape;760;g22b887a0791_1_30"/>
          <p:cNvPicPr preferRelativeResize="0"/>
          <p:nvPr/>
        </p:nvPicPr>
        <p:blipFill>
          <a:blip r:embed="rId6">
            <a:alphaModFix/>
          </a:blip>
          <a:stretch>
            <a:fillRect/>
          </a:stretch>
        </p:blipFill>
        <p:spPr>
          <a:xfrm>
            <a:off x="71700" y="1071800"/>
            <a:ext cx="9916723" cy="2512800"/>
          </a:xfrm>
          <a:prstGeom prst="rect">
            <a:avLst/>
          </a:prstGeom>
          <a:noFill/>
          <a:ln>
            <a:noFill/>
          </a:ln>
        </p:spPr>
      </p:pic>
      <p:sp>
        <p:nvSpPr>
          <p:cNvPr id="761" name="Google Shape;761;g22b887a0791_1_30"/>
          <p:cNvSpPr/>
          <p:nvPr/>
        </p:nvSpPr>
        <p:spPr>
          <a:xfrm>
            <a:off x="6538400" y="1025375"/>
            <a:ext cx="3450000" cy="2649900"/>
          </a:xfrm>
          <a:prstGeom prst="flowChartAlternateProcess">
            <a:avLst/>
          </a:prstGeom>
          <a:solidFill>
            <a:srgbClr val="000000">
              <a:alpha val="0"/>
            </a:srgbClr>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g219f2875a42_1_1"/>
          <p:cNvSpPr txBox="1">
            <a:spLocks noGrp="1"/>
          </p:cNvSpPr>
          <p:nvPr>
            <p:ph type="sldNum" idx="12"/>
          </p:nvPr>
        </p:nvSpPr>
        <p:spPr>
          <a:xfrm>
            <a:off x="11839575" y="6459615"/>
            <a:ext cx="342900" cy="311100"/>
          </a:xfrm>
          <a:prstGeom prst="rect">
            <a:avLst/>
          </a:prstGeom>
          <a:noFill/>
          <a:ln>
            <a:noFill/>
          </a:ln>
        </p:spPr>
        <p:txBody>
          <a:bodyPr spcFirstLastPara="1" wrap="square" lIns="72000" tIns="72000" rIns="72000" bIns="72000" anchor="ctr" anchorCtr="0">
            <a:noAutofit/>
          </a:bodyPr>
          <a:lstStyle/>
          <a:p>
            <a:pPr marL="0" lvl="0" indent="0" algn="r" rtl="0">
              <a:spcBef>
                <a:spcPts val="0"/>
              </a:spcBef>
              <a:spcAft>
                <a:spcPts val="0"/>
              </a:spcAft>
              <a:buNone/>
            </a:pPr>
            <a:fld id="{00000000-1234-1234-1234-123412341234}" type="slidenum">
              <a:rPr lang="en-SG"/>
              <a:t>15</a:t>
            </a:fld>
            <a:endParaRPr/>
          </a:p>
        </p:txBody>
      </p:sp>
      <p:sp>
        <p:nvSpPr>
          <p:cNvPr id="767" name="Google Shape;767;g219f2875a42_1_1"/>
          <p:cNvSpPr txBox="1">
            <a:spLocks noGrp="1"/>
          </p:cNvSpPr>
          <p:nvPr>
            <p:ph type="body" idx="1"/>
          </p:nvPr>
        </p:nvSpPr>
        <p:spPr>
          <a:xfrm>
            <a:off x="160256" y="674009"/>
            <a:ext cx="10703700" cy="245400"/>
          </a:xfrm>
          <a:prstGeom prst="rect">
            <a:avLst/>
          </a:prstGeom>
          <a:noFill/>
          <a:ln>
            <a:noFill/>
          </a:ln>
        </p:spPr>
        <p:txBody>
          <a:bodyPr spcFirstLastPara="1" wrap="square" lIns="91425" tIns="45700" rIns="91425" bIns="45700" anchor="ctr" anchorCtr="0">
            <a:normAutofit fontScale="70000" lnSpcReduction="20000"/>
          </a:bodyPr>
          <a:lstStyle/>
          <a:p>
            <a:pPr marL="0" lvl="0" indent="0" algn="l" rtl="0">
              <a:spcBef>
                <a:spcPts val="0"/>
              </a:spcBef>
              <a:spcAft>
                <a:spcPts val="0"/>
              </a:spcAft>
              <a:buClr>
                <a:schemeClr val="lt1"/>
              </a:buClr>
              <a:buSzPct val="100000"/>
              <a:buNone/>
            </a:pPr>
            <a:r>
              <a:rPr lang="en-SG" sz="2000" b="1" i="0"/>
              <a:t>c. An Alternative Trading Strategy</a:t>
            </a:r>
            <a:endParaRPr sz="2000" b="1" i="0"/>
          </a:p>
        </p:txBody>
      </p:sp>
      <p:sp>
        <p:nvSpPr>
          <p:cNvPr id="768" name="Google Shape;768;g219f2875a42_1_1"/>
          <p:cNvSpPr/>
          <p:nvPr/>
        </p:nvSpPr>
        <p:spPr>
          <a:xfrm>
            <a:off x="308650" y="1252900"/>
            <a:ext cx="3420000" cy="417900"/>
          </a:xfrm>
          <a:prstGeom prst="rect">
            <a:avLst/>
          </a:prstGeom>
          <a:gradFill>
            <a:gsLst>
              <a:gs pos="0">
                <a:srgbClr val="173C5F"/>
              </a:gs>
              <a:gs pos="99000">
                <a:srgbClr val="006CB8"/>
              </a:gs>
              <a:gs pos="100000">
                <a:srgbClr val="006CB8"/>
              </a:gs>
            </a:gsLst>
            <a:lin ang="2700006"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SG" b="1">
                <a:solidFill>
                  <a:schemeClr val="lt1"/>
                </a:solidFill>
              </a:rPr>
              <a:t>Observations</a:t>
            </a:r>
            <a:endParaRPr b="1">
              <a:solidFill>
                <a:schemeClr val="lt1"/>
              </a:solidFill>
            </a:endParaRPr>
          </a:p>
        </p:txBody>
      </p:sp>
      <p:grpSp>
        <p:nvGrpSpPr>
          <p:cNvPr id="769" name="Google Shape;769;g219f2875a42_1_1"/>
          <p:cNvGrpSpPr/>
          <p:nvPr/>
        </p:nvGrpSpPr>
        <p:grpSpPr>
          <a:xfrm>
            <a:off x="308650" y="1889571"/>
            <a:ext cx="3419852" cy="967546"/>
            <a:chOff x="380736" y="1599529"/>
            <a:chExt cx="5615521" cy="1440015"/>
          </a:xfrm>
        </p:grpSpPr>
        <p:sp>
          <p:nvSpPr>
            <p:cNvPr id="770" name="Google Shape;770;g219f2875a42_1_1"/>
            <p:cNvSpPr/>
            <p:nvPr/>
          </p:nvSpPr>
          <p:spPr>
            <a:xfrm>
              <a:off x="1366957" y="1599544"/>
              <a:ext cx="4629300" cy="1440000"/>
            </a:xfrm>
            <a:prstGeom prst="rect">
              <a:avLst/>
            </a:prstGeom>
            <a:gradFill>
              <a:gsLst>
                <a:gs pos="0">
                  <a:srgbClr val="FFFFFF">
                    <a:alpha val="97647"/>
                  </a:srgbClr>
                </a:gs>
                <a:gs pos="28000">
                  <a:srgbClr val="FFFFFF">
                    <a:alpha val="97647"/>
                  </a:srgbClr>
                </a:gs>
                <a:gs pos="100000">
                  <a:srgbClr val="D8D8D8">
                    <a:alpha val="80000"/>
                  </a:srgbClr>
                </a:gs>
              </a:gsLst>
              <a:lin ang="13500032" scaled="0"/>
            </a:gra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200" b="1">
                  <a:solidFill>
                    <a:schemeClr val="dk1"/>
                  </a:solidFill>
                </a:rPr>
                <a:t>If a stock keeps increasing / decreasing, our current trading model tends to only sell/buy this stock with little transaction volume.</a:t>
              </a:r>
              <a:endParaRPr sz="1200" b="1">
                <a:solidFill>
                  <a:schemeClr val="dk1"/>
                </a:solidFill>
                <a:latin typeface="Arial"/>
                <a:ea typeface="Arial"/>
                <a:cs typeface="Arial"/>
                <a:sym typeface="Arial"/>
              </a:endParaRPr>
            </a:p>
          </p:txBody>
        </p:sp>
        <p:sp>
          <p:nvSpPr>
            <p:cNvPr id="771" name="Google Shape;771;g219f2875a42_1_1"/>
            <p:cNvSpPr/>
            <p:nvPr/>
          </p:nvSpPr>
          <p:spPr>
            <a:xfrm>
              <a:off x="380736" y="1599529"/>
              <a:ext cx="986100" cy="1440000"/>
            </a:xfrm>
            <a:prstGeom prst="rect">
              <a:avLst/>
            </a:prstGeom>
            <a:solidFill>
              <a:srgbClr val="173C5F"/>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Arial"/>
                <a:ea typeface="Arial"/>
                <a:cs typeface="Arial"/>
                <a:sym typeface="Arial"/>
              </a:endParaRPr>
            </a:p>
          </p:txBody>
        </p:sp>
      </p:grpSp>
      <p:grpSp>
        <p:nvGrpSpPr>
          <p:cNvPr id="772" name="Google Shape;772;g219f2875a42_1_1"/>
          <p:cNvGrpSpPr/>
          <p:nvPr/>
        </p:nvGrpSpPr>
        <p:grpSpPr>
          <a:xfrm>
            <a:off x="308650" y="3124175"/>
            <a:ext cx="3417994" cy="967546"/>
            <a:chOff x="380736" y="1599529"/>
            <a:chExt cx="5612470" cy="1440015"/>
          </a:xfrm>
        </p:grpSpPr>
        <p:sp>
          <p:nvSpPr>
            <p:cNvPr id="773" name="Google Shape;773;g219f2875a42_1_1"/>
            <p:cNvSpPr/>
            <p:nvPr/>
          </p:nvSpPr>
          <p:spPr>
            <a:xfrm>
              <a:off x="1363906" y="1599544"/>
              <a:ext cx="4629300" cy="1440000"/>
            </a:xfrm>
            <a:prstGeom prst="rect">
              <a:avLst/>
            </a:prstGeom>
            <a:gradFill>
              <a:gsLst>
                <a:gs pos="0">
                  <a:srgbClr val="FFFFFF">
                    <a:alpha val="97647"/>
                  </a:srgbClr>
                </a:gs>
                <a:gs pos="28000">
                  <a:srgbClr val="FFFFFF">
                    <a:alpha val="97647"/>
                  </a:srgbClr>
                </a:gs>
                <a:gs pos="100000">
                  <a:srgbClr val="D8D8D8">
                    <a:alpha val="80000"/>
                  </a:srgbClr>
                </a:gs>
              </a:gsLst>
              <a:lin ang="13500032" scaled="0"/>
            </a:gra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200" b="1">
                  <a:solidFill>
                    <a:schemeClr val="dk1"/>
                  </a:solidFill>
                </a:rPr>
                <a:t>We are forced to delay the trading decisions until last minute to complete the required transaction, which might lead to great loss.</a:t>
              </a:r>
              <a:endParaRPr sz="1200" b="1">
                <a:solidFill>
                  <a:schemeClr val="dk1"/>
                </a:solidFill>
                <a:latin typeface="Arial"/>
                <a:ea typeface="Arial"/>
                <a:cs typeface="Arial"/>
                <a:sym typeface="Arial"/>
              </a:endParaRPr>
            </a:p>
          </p:txBody>
        </p:sp>
        <p:sp>
          <p:nvSpPr>
            <p:cNvPr id="774" name="Google Shape;774;g219f2875a42_1_1"/>
            <p:cNvSpPr/>
            <p:nvPr/>
          </p:nvSpPr>
          <p:spPr>
            <a:xfrm>
              <a:off x="380736" y="1599529"/>
              <a:ext cx="986100" cy="1440000"/>
            </a:xfrm>
            <a:prstGeom prst="rect">
              <a:avLst/>
            </a:prstGeom>
            <a:solidFill>
              <a:srgbClr val="173C5F"/>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Arial"/>
                <a:ea typeface="Arial"/>
                <a:cs typeface="Arial"/>
                <a:sym typeface="Arial"/>
              </a:endParaRPr>
            </a:p>
          </p:txBody>
        </p:sp>
      </p:grpSp>
      <p:sp>
        <p:nvSpPr>
          <p:cNvPr id="775" name="Google Shape;775;g219f2875a42_1_1"/>
          <p:cNvSpPr/>
          <p:nvPr/>
        </p:nvSpPr>
        <p:spPr>
          <a:xfrm>
            <a:off x="8424575" y="1857713"/>
            <a:ext cx="2999700" cy="967500"/>
          </a:xfrm>
          <a:prstGeom prst="rect">
            <a:avLst/>
          </a:prstGeom>
          <a:gradFill>
            <a:gsLst>
              <a:gs pos="0">
                <a:srgbClr val="FFFFFF">
                  <a:alpha val="97647"/>
                </a:srgbClr>
              </a:gs>
              <a:gs pos="28000">
                <a:srgbClr val="FFFFFF">
                  <a:alpha val="97647"/>
                </a:srgbClr>
              </a:gs>
              <a:gs pos="100000">
                <a:srgbClr val="D8D8D8">
                  <a:alpha val="80000"/>
                </a:srgbClr>
              </a:gs>
            </a:gsLst>
            <a:lin ang="13500032"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1" indent="0" algn="ctr" rtl="0">
              <a:spcBef>
                <a:spcPts val="0"/>
              </a:spcBef>
              <a:spcAft>
                <a:spcPts val="0"/>
              </a:spcAft>
              <a:buNone/>
            </a:pPr>
            <a:r>
              <a:rPr lang="en-SG" sz="1200" b="1">
                <a:solidFill>
                  <a:schemeClr val="dk1"/>
                </a:solidFill>
              </a:rPr>
              <a:t>If the price of a stock keeps decreasing, we sell some stocks even though the price is not at high points,</a:t>
            </a:r>
            <a:endParaRPr sz="1200" b="1">
              <a:solidFill>
                <a:schemeClr val="dk1"/>
              </a:solidFill>
            </a:endParaRPr>
          </a:p>
          <a:p>
            <a:pPr marL="0" marR="0" lvl="1" indent="0" algn="ctr" rtl="0">
              <a:spcBef>
                <a:spcPts val="0"/>
              </a:spcBef>
              <a:spcAft>
                <a:spcPts val="0"/>
              </a:spcAft>
              <a:buNone/>
            </a:pPr>
            <a:r>
              <a:rPr lang="en-SG" sz="1200" b="1">
                <a:solidFill>
                  <a:schemeClr val="dk1"/>
                </a:solidFill>
              </a:rPr>
              <a:t>vice versa.</a:t>
            </a:r>
            <a:endParaRPr sz="1200" b="1">
              <a:solidFill>
                <a:schemeClr val="dk1"/>
              </a:solidFill>
            </a:endParaRPr>
          </a:p>
        </p:txBody>
      </p:sp>
      <p:pic>
        <p:nvPicPr>
          <p:cNvPr id="776" name="Google Shape;776;g219f2875a42_1_1" descr="A picture containing text, clipart&#10;&#10;Description automatically generated"/>
          <p:cNvPicPr preferRelativeResize="0"/>
          <p:nvPr/>
        </p:nvPicPr>
        <p:blipFill rotWithShape="1">
          <a:blip r:embed="rId3">
            <a:alphaModFix/>
          </a:blip>
          <a:srcRect/>
          <a:stretch/>
        </p:blipFill>
        <p:spPr>
          <a:xfrm>
            <a:off x="311426" y="2158100"/>
            <a:ext cx="610321" cy="658368"/>
          </a:xfrm>
          <a:prstGeom prst="rect">
            <a:avLst/>
          </a:prstGeom>
          <a:noFill/>
          <a:ln>
            <a:noFill/>
          </a:ln>
        </p:spPr>
      </p:pic>
      <p:pic>
        <p:nvPicPr>
          <p:cNvPr id="777" name="Google Shape;777;g219f2875a42_1_1" descr="Icon&#10;&#10;Description automatically generated"/>
          <p:cNvPicPr preferRelativeResize="0"/>
          <p:nvPr/>
        </p:nvPicPr>
        <p:blipFill rotWithShape="1">
          <a:blip r:embed="rId4">
            <a:alphaModFix/>
          </a:blip>
          <a:srcRect/>
          <a:stretch/>
        </p:blipFill>
        <p:spPr>
          <a:xfrm>
            <a:off x="325764" y="3303763"/>
            <a:ext cx="581653" cy="658368"/>
          </a:xfrm>
          <a:prstGeom prst="rect">
            <a:avLst/>
          </a:prstGeom>
          <a:noFill/>
          <a:ln>
            <a:noFill/>
          </a:ln>
        </p:spPr>
      </p:pic>
      <p:sp>
        <p:nvSpPr>
          <p:cNvPr id="778" name="Google Shape;778;g219f2875a42_1_1"/>
          <p:cNvSpPr/>
          <p:nvPr/>
        </p:nvSpPr>
        <p:spPr>
          <a:xfrm>
            <a:off x="8424575" y="3092437"/>
            <a:ext cx="2999700" cy="967500"/>
          </a:xfrm>
          <a:prstGeom prst="rect">
            <a:avLst/>
          </a:prstGeom>
          <a:gradFill>
            <a:gsLst>
              <a:gs pos="0">
                <a:srgbClr val="FFFFFF">
                  <a:alpha val="97647"/>
                </a:srgbClr>
              </a:gs>
              <a:gs pos="28000">
                <a:srgbClr val="FFFFFF">
                  <a:alpha val="97647"/>
                </a:srgbClr>
              </a:gs>
              <a:gs pos="100000">
                <a:srgbClr val="D8D8D8">
                  <a:alpha val="80000"/>
                </a:srgbClr>
              </a:gs>
            </a:gsLst>
            <a:lin ang="13500032"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SG" sz="1200" b="1">
                <a:solidFill>
                  <a:schemeClr val="dk1"/>
                </a:solidFill>
              </a:rPr>
              <a:t>“keep decreasing” - cut loss  </a:t>
            </a:r>
            <a:endParaRPr sz="1200" b="1">
              <a:solidFill>
                <a:schemeClr val="dk1"/>
              </a:solidFill>
            </a:endParaRPr>
          </a:p>
          <a:p>
            <a:pPr marL="0" marR="0" lvl="0" indent="0" algn="ctr" rtl="0">
              <a:spcBef>
                <a:spcPts val="0"/>
              </a:spcBef>
              <a:spcAft>
                <a:spcPts val="0"/>
              </a:spcAft>
              <a:buSzPts val="1100"/>
              <a:buNone/>
            </a:pPr>
            <a:r>
              <a:rPr lang="en-SG" sz="1200" b="1">
                <a:solidFill>
                  <a:schemeClr val="dk1"/>
                </a:solidFill>
              </a:rPr>
              <a:t>“keep increasing” - buy and hold</a:t>
            </a:r>
            <a:endParaRPr sz="1200" b="1">
              <a:solidFill>
                <a:schemeClr val="dk1"/>
              </a:solidFill>
            </a:endParaRPr>
          </a:p>
        </p:txBody>
      </p:sp>
      <p:cxnSp>
        <p:nvCxnSpPr>
          <p:cNvPr id="779" name="Google Shape;779;g219f2875a42_1_1"/>
          <p:cNvCxnSpPr/>
          <p:nvPr/>
        </p:nvCxnSpPr>
        <p:spPr>
          <a:xfrm>
            <a:off x="-28700" y="4361575"/>
            <a:ext cx="12309900" cy="0"/>
          </a:xfrm>
          <a:prstGeom prst="straightConnector1">
            <a:avLst/>
          </a:prstGeom>
          <a:noFill/>
          <a:ln w="9525" cap="flat" cmpd="sng">
            <a:solidFill>
              <a:schemeClr val="accent3"/>
            </a:solidFill>
            <a:prstDash val="dash"/>
            <a:round/>
            <a:headEnd type="none" w="med" len="med"/>
            <a:tailEnd type="none" w="med" len="med"/>
          </a:ln>
        </p:spPr>
      </p:cxnSp>
      <p:sp>
        <p:nvSpPr>
          <p:cNvPr id="780" name="Google Shape;780;g219f2875a42_1_1"/>
          <p:cNvSpPr/>
          <p:nvPr/>
        </p:nvSpPr>
        <p:spPr>
          <a:xfrm>
            <a:off x="8189725" y="4742125"/>
            <a:ext cx="3420000" cy="1212000"/>
          </a:xfrm>
          <a:prstGeom prst="roundRect">
            <a:avLst>
              <a:gd name="adj" fmla="val 16667"/>
            </a:avLst>
          </a:prstGeom>
          <a:solidFill>
            <a:srgbClr val="EDEDE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SG" sz="1200" b="1" u="sng">
                <a:solidFill>
                  <a:schemeClr val="dk1"/>
                </a:solidFill>
              </a:rPr>
              <a:t>Implementation:</a:t>
            </a:r>
            <a:endParaRPr sz="1200" b="1" u="sng">
              <a:solidFill>
                <a:schemeClr val="dk1"/>
              </a:solidFill>
            </a:endParaRPr>
          </a:p>
          <a:p>
            <a:pPr marL="0" marR="0" lvl="0" indent="0" algn="ctr" rtl="0">
              <a:spcBef>
                <a:spcPts val="0"/>
              </a:spcBef>
              <a:spcAft>
                <a:spcPts val="0"/>
              </a:spcAft>
              <a:buNone/>
            </a:pPr>
            <a:endParaRPr sz="1200" b="1" u="sng">
              <a:solidFill>
                <a:schemeClr val="dk1"/>
              </a:solidFill>
            </a:endParaRPr>
          </a:p>
          <a:p>
            <a:pPr marL="0" marR="0" lvl="0" indent="0" algn="ctr" rtl="0">
              <a:spcBef>
                <a:spcPts val="0"/>
              </a:spcBef>
              <a:spcAft>
                <a:spcPts val="0"/>
              </a:spcAft>
              <a:buNone/>
            </a:pPr>
            <a:r>
              <a:rPr lang="en-SG" sz="1200">
                <a:solidFill>
                  <a:schemeClr val="dk1"/>
                </a:solidFill>
              </a:rPr>
              <a:t>m_t &gt; 1000 - “keep increasing”</a:t>
            </a:r>
            <a:endParaRPr sz="1200">
              <a:solidFill>
                <a:schemeClr val="dk1"/>
              </a:solidFill>
            </a:endParaRPr>
          </a:p>
          <a:p>
            <a:pPr marL="0" marR="0" lvl="0" indent="0" algn="ctr" rtl="0">
              <a:spcBef>
                <a:spcPts val="0"/>
              </a:spcBef>
              <a:spcAft>
                <a:spcPts val="0"/>
              </a:spcAft>
              <a:buNone/>
            </a:pPr>
            <a:r>
              <a:rPr lang="en-SG" sz="1200">
                <a:solidFill>
                  <a:schemeClr val="dk1"/>
                </a:solidFill>
              </a:rPr>
              <a:t>m_t &lt; -1000 - “keep decreasing”</a:t>
            </a:r>
            <a:endParaRPr sz="1200">
              <a:solidFill>
                <a:schemeClr val="dk1"/>
              </a:solidFill>
            </a:endParaRPr>
          </a:p>
          <a:p>
            <a:pPr marL="0" marR="0" lvl="0" indent="0" algn="ctr" rtl="0">
              <a:spcBef>
                <a:spcPts val="0"/>
              </a:spcBef>
              <a:spcAft>
                <a:spcPts val="0"/>
              </a:spcAft>
              <a:buNone/>
            </a:pPr>
            <a:endParaRPr sz="1200">
              <a:solidFill>
                <a:schemeClr val="dk1"/>
              </a:solidFill>
            </a:endParaRPr>
          </a:p>
        </p:txBody>
      </p:sp>
      <p:sp>
        <p:nvSpPr>
          <p:cNvPr id="781" name="Google Shape;781;g219f2875a42_1_1"/>
          <p:cNvSpPr/>
          <p:nvPr/>
        </p:nvSpPr>
        <p:spPr>
          <a:xfrm>
            <a:off x="311425" y="4908225"/>
            <a:ext cx="1736100" cy="967500"/>
          </a:xfrm>
          <a:prstGeom prst="rect">
            <a:avLst/>
          </a:prstGeom>
          <a:gradFill>
            <a:gsLst>
              <a:gs pos="0">
                <a:srgbClr val="3F3F3F"/>
              </a:gs>
              <a:gs pos="99000">
                <a:srgbClr val="C00000"/>
              </a:gs>
              <a:gs pos="100000">
                <a:srgbClr val="C00000"/>
              </a:gs>
            </a:gsLst>
            <a:lin ang="2698631"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SG" b="1">
                <a:solidFill>
                  <a:schemeClr val="lt1"/>
                </a:solidFill>
              </a:rPr>
              <a:t>Our formula</a:t>
            </a:r>
            <a:endParaRPr b="1">
              <a:solidFill>
                <a:schemeClr val="lt1"/>
              </a:solidFill>
            </a:endParaRPr>
          </a:p>
        </p:txBody>
      </p:sp>
      <p:pic>
        <p:nvPicPr>
          <p:cNvPr id="782" name="Google Shape;782;g219f2875a42_1_1"/>
          <p:cNvPicPr preferRelativeResize="0"/>
          <p:nvPr/>
        </p:nvPicPr>
        <p:blipFill rotWithShape="1">
          <a:blip r:embed="rId5">
            <a:alphaModFix/>
          </a:blip>
          <a:srcRect t="3344"/>
          <a:stretch/>
        </p:blipFill>
        <p:spPr>
          <a:xfrm>
            <a:off x="4557413" y="1832437"/>
            <a:ext cx="2809825" cy="1460500"/>
          </a:xfrm>
          <a:prstGeom prst="rect">
            <a:avLst/>
          </a:prstGeom>
          <a:noFill/>
          <a:ln>
            <a:noFill/>
          </a:ln>
        </p:spPr>
      </p:pic>
      <p:sp>
        <p:nvSpPr>
          <p:cNvPr id="783" name="Google Shape;783;g219f2875a42_1_1"/>
          <p:cNvSpPr/>
          <p:nvPr/>
        </p:nvSpPr>
        <p:spPr>
          <a:xfrm>
            <a:off x="4252325" y="1260800"/>
            <a:ext cx="3420000" cy="417900"/>
          </a:xfrm>
          <a:prstGeom prst="rect">
            <a:avLst/>
          </a:prstGeom>
          <a:gradFill>
            <a:gsLst>
              <a:gs pos="0">
                <a:srgbClr val="173C5F"/>
              </a:gs>
              <a:gs pos="99000">
                <a:srgbClr val="006CB8"/>
              </a:gs>
              <a:gs pos="100000">
                <a:srgbClr val="006CB8"/>
              </a:gs>
            </a:gsLst>
            <a:lin ang="2700006"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SG" b="1">
                <a:solidFill>
                  <a:schemeClr val="lt1"/>
                </a:solidFill>
              </a:rPr>
              <a:t>Example</a:t>
            </a:r>
            <a:endParaRPr b="1">
              <a:solidFill>
                <a:schemeClr val="lt1"/>
              </a:solidFill>
            </a:endParaRPr>
          </a:p>
        </p:txBody>
      </p:sp>
      <p:sp>
        <p:nvSpPr>
          <p:cNvPr id="784" name="Google Shape;784;g219f2875a42_1_1"/>
          <p:cNvSpPr/>
          <p:nvPr/>
        </p:nvSpPr>
        <p:spPr>
          <a:xfrm>
            <a:off x="8195987" y="1260813"/>
            <a:ext cx="3420000" cy="417900"/>
          </a:xfrm>
          <a:prstGeom prst="rect">
            <a:avLst/>
          </a:prstGeom>
          <a:gradFill>
            <a:gsLst>
              <a:gs pos="0">
                <a:srgbClr val="173C5F"/>
              </a:gs>
              <a:gs pos="99000">
                <a:srgbClr val="006CB8"/>
              </a:gs>
              <a:gs pos="100000">
                <a:srgbClr val="006CB8"/>
              </a:gs>
            </a:gsLst>
            <a:lin ang="2700006"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SG" b="1">
                <a:solidFill>
                  <a:schemeClr val="lt1"/>
                </a:solidFill>
              </a:rPr>
              <a:t>Consideration</a:t>
            </a:r>
            <a:endParaRPr b="1">
              <a:solidFill>
                <a:schemeClr val="lt1"/>
              </a:solidFill>
            </a:endParaRPr>
          </a:p>
        </p:txBody>
      </p:sp>
      <p:sp>
        <p:nvSpPr>
          <p:cNvPr id="785" name="Google Shape;785;g219f2875a42_1_1"/>
          <p:cNvSpPr txBox="1"/>
          <p:nvPr/>
        </p:nvSpPr>
        <p:spPr>
          <a:xfrm>
            <a:off x="4670713" y="3446650"/>
            <a:ext cx="280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200" b="1">
                <a:solidFill>
                  <a:schemeClr val="dk1"/>
                </a:solidFill>
              </a:rPr>
              <a:t>Green points: selling points</a:t>
            </a:r>
            <a:endParaRPr sz="1200" b="1">
              <a:solidFill>
                <a:schemeClr val="dk1"/>
              </a:solidFill>
            </a:endParaRPr>
          </a:p>
          <a:p>
            <a:pPr marL="0" lvl="0" indent="0" algn="l" rtl="0">
              <a:spcBef>
                <a:spcPts val="0"/>
              </a:spcBef>
              <a:spcAft>
                <a:spcPts val="0"/>
              </a:spcAft>
              <a:buNone/>
            </a:pPr>
            <a:r>
              <a:rPr lang="en-SG" sz="1200" b="1">
                <a:solidFill>
                  <a:schemeClr val="dk1"/>
                </a:solidFill>
              </a:rPr>
              <a:t>Black point: both selling and buying </a:t>
            </a:r>
            <a:endParaRPr/>
          </a:p>
        </p:txBody>
      </p:sp>
      <p:pic>
        <p:nvPicPr>
          <p:cNvPr id="786" name="Google Shape;786;g219f2875a42_1_1"/>
          <p:cNvPicPr preferRelativeResize="0"/>
          <p:nvPr/>
        </p:nvPicPr>
        <p:blipFill>
          <a:blip r:embed="rId6">
            <a:alphaModFix/>
          </a:blip>
          <a:stretch>
            <a:fillRect/>
          </a:stretch>
        </p:blipFill>
        <p:spPr>
          <a:xfrm>
            <a:off x="2397138" y="4785975"/>
            <a:ext cx="5442981" cy="1212000"/>
          </a:xfrm>
          <a:prstGeom prst="rect">
            <a:avLst/>
          </a:prstGeom>
          <a:noFill/>
          <a:ln>
            <a:noFill/>
          </a:ln>
        </p:spPr>
      </p:pic>
      <p:sp>
        <p:nvSpPr>
          <p:cNvPr id="787" name="Google Shape;787;g219f2875a42_1_1"/>
          <p:cNvSpPr/>
          <p:nvPr/>
        </p:nvSpPr>
        <p:spPr>
          <a:xfrm>
            <a:off x="9752975" y="2831750"/>
            <a:ext cx="342900" cy="245400"/>
          </a:xfrm>
          <a:prstGeom prst="downArrow">
            <a:avLst>
              <a:gd name="adj1" fmla="val 50000"/>
              <a:gd name="adj2" fmla="val 50000"/>
            </a:avLst>
          </a:prstGeom>
          <a:solidFill>
            <a:srgbClr val="12477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g219f2875a42_1_1"/>
          <p:cNvSpPr/>
          <p:nvPr/>
        </p:nvSpPr>
        <p:spPr>
          <a:xfrm>
            <a:off x="1896400" y="2867950"/>
            <a:ext cx="342900" cy="245400"/>
          </a:xfrm>
          <a:prstGeom prst="downArrow">
            <a:avLst>
              <a:gd name="adj1" fmla="val 50000"/>
              <a:gd name="adj2" fmla="val 50000"/>
            </a:avLst>
          </a:prstGeom>
          <a:solidFill>
            <a:srgbClr val="12477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g219f2875a42_1_1"/>
          <p:cNvSpPr txBox="1">
            <a:spLocks noGrp="1"/>
          </p:cNvSpPr>
          <p:nvPr>
            <p:ph type="title"/>
          </p:nvPr>
        </p:nvSpPr>
        <p:spPr>
          <a:xfrm>
            <a:off x="160256" y="157960"/>
            <a:ext cx="10703700" cy="476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000"/>
              <a:buFont typeface="Arial"/>
              <a:buNone/>
            </a:pPr>
            <a:r>
              <a:rPr lang="en-SG"/>
              <a:t>3. Result and Evaluation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g20a0feb3424_3_19"/>
          <p:cNvSpPr txBox="1">
            <a:spLocks noGrp="1"/>
          </p:cNvSpPr>
          <p:nvPr>
            <p:ph type="title"/>
          </p:nvPr>
        </p:nvSpPr>
        <p:spPr>
          <a:xfrm>
            <a:off x="160256" y="122110"/>
            <a:ext cx="10703700" cy="476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SG"/>
              <a:t>3. Result and Evaluation</a:t>
            </a:r>
            <a:endParaRPr/>
          </a:p>
        </p:txBody>
      </p:sp>
      <p:sp>
        <p:nvSpPr>
          <p:cNvPr id="796" name="Google Shape;796;g20a0feb3424_3_19"/>
          <p:cNvSpPr txBox="1">
            <a:spLocks noGrp="1"/>
          </p:cNvSpPr>
          <p:nvPr>
            <p:ph type="body" idx="1"/>
          </p:nvPr>
        </p:nvSpPr>
        <p:spPr>
          <a:xfrm>
            <a:off x="160256" y="598209"/>
            <a:ext cx="10703700" cy="2454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SG" b="1" i="0" dirty="0"/>
              <a:t>d. Exploration of Methods and Potential Improvement</a:t>
            </a:r>
            <a:endParaRPr b="1" i="0" dirty="0"/>
          </a:p>
        </p:txBody>
      </p:sp>
      <p:sp>
        <p:nvSpPr>
          <p:cNvPr id="797" name="Google Shape;797;g20a0feb3424_3_19"/>
          <p:cNvSpPr txBox="1">
            <a:spLocks noGrp="1"/>
          </p:cNvSpPr>
          <p:nvPr>
            <p:ph type="sldNum" idx="12"/>
          </p:nvPr>
        </p:nvSpPr>
        <p:spPr>
          <a:xfrm>
            <a:off x="11839575" y="6459615"/>
            <a:ext cx="342900" cy="311100"/>
          </a:xfrm>
          <a:prstGeom prst="rect">
            <a:avLst/>
          </a:prstGeom>
        </p:spPr>
        <p:txBody>
          <a:bodyPr spcFirstLastPara="1" wrap="square" lIns="72000" tIns="72000" rIns="72000" bIns="72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SG"/>
              <a:t>16</a:t>
            </a:fld>
            <a:endParaRPr/>
          </a:p>
        </p:txBody>
      </p:sp>
      <p:pic>
        <p:nvPicPr>
          <p:cNvPr id="798" name="Google Shape;798;g20a0feb3424_3_19"/>
          <p:cNvPicPr preferRelativeResize="0"/>
          <p:nvPr/>
        </p:nvPicPr>
        <p:blipFill>
          <a:blip r:embed="rId3">
            <a:alphaModFix/>
          </a:blip>
          <a:stretch>
            <a:fillRect/>
          </a:stretch>
        </p:blipFill>
        <p:spPr>
          <a:xfrm>
            <a:off x="6399425" y="1633874"/>
            <a:ext cx="5508941" cy="4131712"/>
          </a:xfrm>
          <a:prstGeom prst="rect">
            <a:avLst/>
          </a:prstGeom>
          <a:noFill/>
          <a:ln>
            <a:noFill/>
          </a:ln>
        </p:spPr>
      </p:pic>
      <p:grpSp>
        <p:nvGrpSpPr>
          <p:cNvPr id="799" name="Google Shape;799;g20a0feb3424_3_19"/>
          <p:cNvGrpSpPr/>
          <p:nvPr/>
        </p:nvGrpSpPr>
        <p:grpSpPr>
          <a:xfrm>
            <a:off x="152041" y="1085375"/>
            <a:ext cx="2992284" cy="2685688"/>
            <a:chOff x="143841" y="1065300"/>
            <a:chExt cx="2992284" cy="2685688"/>
          </a:xfrm>
        </p:grpSpPr>
        <p:pic>
          <p:nvPicPr>
            <p:cNvPr id="800" name="Google Shape;800;g20a0feb3424_3_19"/>
            <p:cNvPicPr preferRelativeResize="0"/>
            <p:nvPr/>
          </p:nvPicPr>
          <p:blipFill rotWithShape="1">
            <a:blip r:embed="rId4">
              <a:alphaModFix/>
            </a:blip>
            <a:srcRect l="2640" t="3119" r="4724"/>
            <a:stretch/>
          </p:blipFill>
          <p:spPr>
            <a:xfrm>
              <a:off x="143841" y="1065300"/>
              <a:ext cx="2942260" cy="2380700"/>
            </a:xfrm>
            <a:prstGeom prst="rect">
              <a:avLst/>
            </a:prstGeom>
            <a:noFill/>
            <a:ln>
              <a:noFill/>
            </a:ln>
          </p:spPr>
        </p:pic>
        <p:sp>
          <p:nvSpPr>
            <p:cNvPr id="801" name="Google Shape;801;g20a0feb3424_3_19"/>
            <p:cNvSpPr txBox="1"/>
            <p:nvPr/>
          </p:nvSpPr>
          <p:spPr>
            <a:xfrm>
              <a:off x="386025" y="3350788"/>
              <a:ext cx="27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a:t>a.Original 10 vs Attention 10</a:t>
              </a:r>
              <a:endParaRPr/>
            </a:p>
          </p:txBody>
        </p:sp>
      </p:grpSp>
      <p:grpSp>
        <p:nvGrpSpPr>
          <p:cNvPr id="802" name="Google Shape;802;g20a0feb3424_3_19"/>
          <p:cNvGrpSpPr/>
          <p:nvPr/>
        </p:nvGrpSpPr>
        <p:grpSpPr>
          <a:xfrm>
            <a:off x="3256213" y="1012750"/>
            <a:ext cx="3200325" cy="2756750"/>
            <a:chOff x="3256213" y="1012750"/>
            <a:chExt cx="3200325" cy="2756750"/>
          </a:xfrm>
        </p:grpSpPr>
        <p:pic>
          <p:nvPicPr>
            <p:cNvPr id="803" name="Google Shape;803;g20a0feb3424_3_19"/>
            <p:cNvPicPr preferRelativeResize="0"/>
            <p:nvPr/>
          </p:nvPicPr>
          <p:blipFill>
            <a:blip r:embed="rId5">
              <a:alphaModFix/>
            </a:blip>
            <a:stretch>
              <a:fillRect/>
            </a:stretch>
          </p:blipFill>
          <p:spPr>
            <a:xfrm>
              <a:off x="3256213" y="1012750"/>
              <a:ext cx="3200325" cy="2468876"/>
            </a:xfrm>
            <a:prstGeom prst="rect">
              <a:avLst/>
            </a:prstGeom>
            <a:noFill/>
            <a:ln>
              <a:noFill/>
            </a:ln>
          </p:spPr>
        </p:pic>
        <p:sp>
          <p:nvSpPr>
            <p:cNvPr id="804" name="Google Shape;804;g20a0feb3424_3_19"/>
            <p:cNvSpPr txBox="1"/>
            <p:nvPr/>
          </p:nvSpPr>
          <p:spPr>
            <a:xfrm>
              <a:off x="3638338" y="3369300"/>
              <a:ext cx="248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a:t>b. Original 10 vs Original 20</a:t>
              </a:r>
              <a:endParaRPr/>
            </a:p>
          </p:txBody>
        </p:sp>
      </p:grpSp>
      <p:grpSp>
        <p:nvGrpSpPr>
          <p:cNvPr id="805" name="Google Shape;805;g20a0feb3424_3_19"/>
          <p:cNvGrpSpPr/>
          <p:nvPr/>
        </p:nvGrpSpPr>
        <p:grpSpPr>
          <a:xfrm>
            <a:off x="105195" y="3769500"/>
            <a:ext cx="3085982" cy="2606950"/>
            <a:chOff x="160250" y="3769500"/>
            <a:chExt cx="2975875" cy="2606950"/>
          </a:xfrm>
        </p:grpSpPr>
        <p:pic>
          <p:nvPicPr>
            <p:cNvPr id="806" name="Google Shape;806;g20a0feb3424_3_19"/>
            <p:cNvPicPr preferRelativeResize="0"/>
            <p:nvPr/>
          </p:nvPicPr>
          <p:blipFill rotWithShape="1">
            <a:blip r:embed="rId6">
              <a:alphaModFix/>
            </a:blip>
            <a:srcRect t="3753"/>
            <a:stretch/>
          </p:blipFill>
          <p:spPr>
            <a:xfrm>
              <a:off x="160250" y="3769500"/>
              <a:ext cx="2975875" cy="2291426"/>
            </a:xfrm>
            <a:prstGeom prst="rect">
              <a:avLst/>
            </a:prstGeom>
            <a:noFill/>
            <a:ln>
              <a:noFill/>
            </a:ln>
          </p:spPr>
        </p:pic>
        <p:sp>
          <p:nvSpPr>
            <p:cNvPr id="807" name="Google Shape;807;g20a0feb3424_3_19"/>
            <p:cNvSpPr txBox="1"/>
            <p:nvPr/>
          </p:nvSpPr>
          <p:spPr>
            <a:xfrm>
              <a:off x="388525" y="5976250"/>
              <a:ext cx="264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a:t>c. Original 20 vs Attention 20</a:t>
              </a:r>
              <a:endParaRPr/>
            </a:p>
          </p:txBody>
        </p:sp>
      </p:grpSp>
      <p:grpSp>
        <p:nvGrpSpPr>
          <p:cNvPr id="808" name="Google Shape;808;g20a0feb3424_3_19"/>
          <p:cNvGrpSpPr/>
          <p:nvPr/>
        </p:nvGrpSpPr>
        <p:grpSpPr>
          <a:xfrm>
            <a:off x="3284802" y="3769501"/>
            <a:ext cx="3143167" cy="2606951"/>
            <a:chOff x="3313350" y="3769499"/>
            <a:chExt cx="3086075" cy="2606951"/>
          </a:xfrm>
        </p:grpSpPr>
        <p:pic>
          <p:nvPicPr>
            <p:cNvPr id="809" name="Google Shape;809;g20a0feb3424_3_19"/>
            <p:cNvPicPr preferRelativeResize="0"/>
            <p:nvPr/>
          </p:nvPicPr>
          <p:blipFill rotWithShape="1">
            <a:blip r:embed="rId7">
              <a:alphaModFix/>
            </a:blip>
            <a:srcRect t="4807"/>
            <a:stretch/>
          </p:blipFill>
          <p:spPr>
            <a:xfrm>
              <a:off x="3313350" y="3769499"/>
              <a:ext cx="3086075" cy="2350176"/>
            </a:xfrm>
            <a:prstGeom prst="rect">
              <a:avLst/>
            </a:prstGeom>
            <a:noFill/>
            <a:ln>
              <a:noFill/>
            </a:ln>
          </p:spPr>
        </p:pic>
        <p:sp>
          <p:nvSpPr>
            <p:cNvPr id="810" name="Google Shape;810;g20a0feb3424_3_19"/>
            <p:cNvSpPr txBox="1"/>
            <p:nvPr/>
          </p:nvSpPr>
          <p:spPr>
            <a:xfrm>
              <a:off x="3567588" y="5976250"/>
              <a:ext cx="27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a:t>d. Attention 10 vs Attention 20</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g20a0feb3424_9_1"/>
          <p:cNvSpPr txBox="1">
            <a:spLocks noGrp="1"/>
          </p:cNvSpPr>
          <p:nvPr>
            <p:ph type="title"/>
          </p:nvPr>
        </p:nvSpPr>
        <p:spPr>
          <a:xfrm>
            <a:off x="160256" y="122110"/>
            <a:ext cx="10703700" cy="476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SG"/>
              <a:t>3. Result and Evaluation</a:t>
            </a:r>
            <a:endParaRPr/>
          </a:p>
        </p:txBody>
      </p:sp>
      <p:sp>
        <p:nvSpPr>
          <p:cNvPr id="817" name="Google Shape;817;g20a0feb3424_9_1"/>
          <p:cNvSpPr txBox="1">
            <a:spLocks noGrp="1"/>
          </p:cNvSpPr>
          <p:nvPr>
            <p:ph type="body" idx="1"/>
          </p:nvPr>
        </p:nvSpPr>
        <p:spPr>
          <a:xfrm>
            <a:off x="160256" y="604540"/>
            <a:ext cx="10703700" cy="2454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Clr>
                <a:schemeClr val="dk1"/>
              </a:buClr>
              <a:buSzPts val="1100"/>
              <a:buFont typeface="Arial"/>
              <a:buNone/>
            </a:pPr>
            <a:r>
              <a:rPr lang="en-SG" b="1" i="0" dirty="0"/>
              <a:t>d. Exploration of Methods and Potential Improvement</a:t>
            </a:r>
            <a:endParaRPr dirty="0"/>
          </a:p>
        </p:txBody>
      </p:sp>
      <p:sp>
        <p:nvSpPr>
          <p:cNvPr id="818" name="Google Shape;818;g20a0feb3424_9_1"/>
          <p:cNvSpPr txBox="1">
            <a:spLocks noGrp="1"/>
          </p:cNvSpPr>
          <p:nvPr>
            <p:ph type="sldNum" idx="12"/>
          </p:nvPr>
        </p:nvSpPr>
        <p:spPr>
          <a:xfrm>
            <a:off x="11839575" y="6459615"/>
            <a:ext cx="342900" cy="311100"/>
          </a:xfrm>
          <a:prstGeom prst="rect">
            <a:avLst/>
          </a:prstGeom>
        </p:spPr>
        <p:txBody>
          <a:bodyPr spcFirstLastPara="1" wrap="square" lIns="72000" tIns="72000" rIns="72000" bIns="72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SG"/>
              <a:t>17</a:t>
            </a:fld>
            <a:endParaRPr/>
          </a:p>
        </p:txBody>
      </p:sp>
      <p:grpSp>
        <p:nvGrpSpPr>
          <p:cNvPr id="819" name="Google Shape;819;g20a0feb3424_9_1"/>
          <p:cNvGrpSpPr/>
          <p:nvPr/>
        </p:nvGrpSpPr>
        <p:grpSpPr>
          <a:xfrm>
            <a:off x="806058" y="1261129"/>
            <a:ext cx="3243492" cy="2015396"/>
            <a:chOff x="806058" y="1261129"/>
            <a:chExt cx="3243492" cy="2015396"/>
          </a:xfrm>
        </p:grpSpPr>
        <p:sp>
          <p:nvSpPr>
            <p:cNvPr id="820" name="Google Shape;820;g20a0feb3424_9_1"/>
            <p:cNvSpPr/>
            <p:nvPr/>
          </p:nvSpPr>
          <p:spPr>
            <a:xfrm>
              <a:off x="1329750" y="1703025"/>
              <a:ext cx="2719800" cy="15735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a:solidFill>
                    <a:schemeClr val="dk1"/>
                  </a:solidFill>
                </a:rPr>
                <a:t>Extract features and learn the data correlation between days. Have a dynamic adjustment and trading procedure. Reinforcement learning can be potentially implemented in the program.</a:t>
              </a:r>
              <a:endParaRPr>
                <a:solidFill>
                  <a:schemeClr val="dk1"/>
                </a:solidFill>
              </a:endParaRPr>
            </a:p>
          </p:txBody>
        </p:sp>
        <p:sp>
          <p:nvSpPr>
            <p:cNvPr id="821" name="Google Shape;821;g20a0feb3424_9_1"/>
            <p:cNvSpPr txBox="1"/>
            <p:nvPr/>
          </p:nvSpPr>
          <p:spPr>
            <a:xfrm>
              <a:off x="1329750" y="1282425"/>
              <a:ext cx="2719800" cy="32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1500" b="1">
                  <a:solidFill>
                    <a:schemeClr val="dk1"/>
                  </a:solidFill>
                </a:rPr>
                <a:t>Unsupervised Learning</a:t>
              </a:r>
              <a:endParaRPr sz="1500"/>
            </a:p>
          </p:txBody>
        </p:sp>
        <p:sp>
          <p:nvSpPr>
            <p:cNvPr id="822" name="Google Shape;822;g20a0feb3424_9_1"/>
            <p:cNvSpPr/>
            <p:nvPr/>
          </p:nvSpPr>
          <p:spPr>
            <a:xfrm>
              <a:off x="806058" y="1261129"/>
              <a:ext cx="365700" cy="365700"/>
            </a:xfrm>
            <a:prstGeom prst="ellipse">
              <a:avLst/>
            </a:prstGeom>
            <a:solidFill>
              <a:srgbClr val="12467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400" b="1">
                  <a:solidFill>
                    <a:schemeClr val="lt1"/>
                  </a:solidFill>
                  <a:latin typeface="Arial"/>
                  <a:ea typeface="Arial"/>
                  <a:cs typeface="Arial"/>
                  <a:sym typeface="Arial"/>
                </a:rPr>
                <a:t>1</a:t>
              </a:r>
              <a:endParaRPr/>
            </a:p>
          </p:txBody>
        </p:sp>
      </p:grpSp>
      <p:grpSp>
        <p:nvGrpSpPr>
          <p:cNvPr id="823" name="Google Shape;823;g20a0feb3424_9_1"/>
          <p:cNvGrpSpPr/>
          <p:nvPr/>
        </p:nvGrpSpPr>
        <p:grpSpPr>
          <a:xfrm>
            <a:off x="806042" y="3482154"/>
            <a:ext cx="3798508" cy="1287721"/>
            <a:chOff x="806042" y="3482154"/>
            <a:chExt cx="3798508" cy="1287721"/>
          </a:xfrm>
        </p:grpSpPr>
        <p:sp>
          <p:nvSpPr>
            <p:cNvPr id="824" name="Google Shape;824;g20a0feb3424_9_1"/>
            <p:cNvSpPr/>
            <p:nvPr/>
          </p:nvSpPr>
          <p:spPr>
            <a:xfrm>
              <a:off x="806042" y="3482154"/>
              <a:ext cx="365700" cy="365700"/>
            </a:xfrm>
            <a:prstGeom prst="ellipse">
              <a:avLst/>
            </a:prstGeom>
            <a:solidFill>
              <a:srgbClr val="12467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b="1">
                  <a:solidFill>
                    <a:schemeClr val="lt1"/>
                  </a:solidFill>
                </a:rPr>
                <a:t>2</a:t>
              </a:r>
              <a:endParaRPr/>
            </a:p>
          </p:txBody>
        </p:sp>
        <p:sp>
          <p:nvSpPr>
            <p:cNvPr id="825" name="Google Shape;825;g20a0feb3424_9_1"/>
            <p:cNvSpPr txBox="1"/>
            <p:nvPr/>
          </p:nvSpPr>
          <p:spPr>
            <a:xfrm>
              <a:off x="1253550" y="3503450"/>
              <a:ext cx="3351000" cy="32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1500" b="1">
                  <a:solidFill>
                    <a:schemeClr val="dk1"/>
                  </a:solidFill>
                </a:rPr>
                <a:t>More Updated Attention Layer </a:t>
              </a:r>
              <a:endParaRPr sz="1500"/>
            </a:p>
          </p:txBody>
        </p:sp>
        <p:sp>
          <p:nvSpPr>
            <p:cNvPr id="826" name="Google Shape;826;g20a0feb3424_9_1"/>
            <p:cNvSpPr/>
            <p:nvPr/>
          </p:nvSpPr>
          <p:spPr>
            <a:xfrm>
              <a:off x="1329750" y="3921175"/>
              <a:ext cx="2719800" cy="8487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a:solidFill>
                    <a:schemeClr val="dk1"/>
                  </a:solidFill>
                </a:rPr>
                <a:t>Current attention layer used is 2018 version. More advanced version may bring better outcome.</a:t>
              </a:r>
              <a:endParaRPr>
                <a:solidFill>
                  <a:schemeClr val="dk1"/>
                </a:solidFill>
              </a:endParaRPr>
            </a:p>
          </p:txBody>
        </p:sp>
      </p:grpSp>
      <p:grpSp>
        <p:nvGrpSpPr>
          <p:cNvPr id="827" name="Google Shape;827;g20a0feb3424_9_1"/>
          <p:cNvGrpSpPr/>
          <p:nvPr/>
        </p:nvGrpSpPr>
        <p:grpSpPr>
          <a:xfrm>
            <a:off x="819342" y="4843204"/>
            <a:ext cx="3861408" cy="1097821"/>
            <a:chOff x="819342" y="4843204"/>
            <a:chExt cx="3861408" cy="1097821"/>
          </a:xfrm>
        </p:grpSpPr>
        <p:sp>
          <p:nvSpPr>
            <p:cNvPr id="828" name="Google Shape;828;g20a0feb3424_9_1"/>
            <p:cNvSpPr/>
            <p:nvPr/>
          </p:nvSpPr>
          <p:spPr>
            <a:xfrm>
              <a:off x="819342" y="4843204"/>
              <a:ext cx="365700" cy="365700"/>
            </a:xfrm>
            <a:prstGeom prst="ellipse">
              <a:avLst/>
            </a:prstGeom>
            <a:solidFill>
              <a:srgbClr val="12467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b="1">
                  <a:solidFill>
                    <a:schemeClr val="lt1"/>
                  </a:solidFill>
                </a:rPr>
                <a:t>3</a:t>
              </a:r>
              <a:endParaRPr/>
            </a:p>
          </p:txBody>
        </p:sp>
        <p:sp>
          <p:nvSpPr>
            <p:cNvPr id="829" name="Google Shape;829;g20a0feb3424_9_1"/>
            <p:cNvSpPr txBox="1"/>
            <p:nvPr/>
          </p:nvSpPr>
          <p:spPr>
            <a:xfrm>
              <a:off x="1329750" y="4864500"/>
              <a:ext cx="3351000" cy="32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1500" b="1">
                  <a:solidFill>
                    <a:schemeClr val="dk1"/>
                  </a:solidFill>
                </a:rPr>
                <a:t>More Data </a:t>
              </a:r>
              <a:endParaRPr sz="1500"/>
            </a:p>
          </p:txBody>
        </p:sp>
        <p:sp>
          <p:nvSpPr>
            <p:cNvPr id="830" name="Google Shape;830;g20a0feb3424_9_1"/>
            <p:cNvSpPr/>
            <p:nvPr/>
          </p:nvSpPr>
          <p:spPr>
            <a:xfrm>
              <a:off x="1329750" y="5282225"/>
              <a:ext cx="2719800" cy="6588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a:solidFill>
                    <a:schemeClr val="dk1"/>
                  </a:solidFill>
                </a:rPr>
                <a:t>If more data points are fed into the model, it can perform better.</a:t>
              </a:r>
              <a:endParaRPr>
                <a:solidFill>
                  <a:schemeClr val="dk1"/>
                </a:solidFill>
              </a:endParaRPr>
            </a:p>
          </p:txBody>
        </p:sp>
      </p:grpSp>
      <p:grpSp>
        <p:nvGrpSpPr>
          <p:cNvPr id="831" name="Google Shape;831;g20a0feb3424_9_1"/>
          <p:cNvGrpSpPr/>
          <p:nvPr/>
        </p:nvGrpSpPr>
        <p:grpSpPr>
          <a:xfrm>
            <a:off x="4898100" y="1148000"/>
            <a:ext cx="6611301" cy="4946100"/>
            <a:chOff x="4898100" y="1148000"/>
            <a:chExt cx="6611301" cy="4946100"/>
          </a:xfrm>
        </p:grpSpPr>
        <p:pic>
          <p:nvPicPr>
            <p:cNvPr id="832" name="Google Shape;832;g20a0feb3424_9_1"/>
            <p:cNvPicPr preferRelativeResize="0"/>
            <p:nvPr/>
          </p:nvPicPr>
          <p:blipFill>
            <a:blip r:embed="rId3">
              <a:alphaModFix/>
            </a:blip>
            <a:stretch>
              <a:fillRect/>
            </a:stretch>
          </p:blipFill>
          <p:spPr>
            <a:xfrm>
              <a:off x="4898100" y="1148000"/>
              <a:ext cx="6611301" cy="4946100"/>
            </a:xfrm>
            <a:prstGeom prst="rect">
              <a:avLst/>
            </a:prstGeom>
            <a:noFill/>
            <a:ln>
              <a:noFill/>
            </a:ln>
          </p:spPr>
        </p:pic>
        <p:sp>
          <p:nvSpPr>
            <p:cNvPr id="833" name="Google Shape;833;g20a0feb3424_9_1"/>
            <p:cNvSpPr txBox="1"/>
            <p:nvPr/>
          </p:nvSpPr>
          <p:spPr>
            <a:xfrm rot="5400000">
              <a:off x="9249625" y="3111925"/>
              <a:ext cx="3000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SG" sz="1600">
                  <a:solidFill>
                    <a:schemeClr val="dk1"/>
                  </a:solidFill>
                </a:rPr>
                <a:t>Correlation Strength</a:t>
              </a:r>
              <a:endParaRPr sz="16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22b887a0791_1_107"/>
          <p:cNvSpPr txBox="1">
            <a:spLocks noGrp="1"/>
          </p:cNvSpPr>
          <p:nvPr>
            <p:ph type="title"/>
          </p:nvPr>
        </p:nvSpPr>
        <p:spPr>
          <a:xfrm>
            <a:off x="160256" y="198310"/>
            <a:ext cx="10703700" cy="476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000"/>
              <a:buFont typeface="Arial"/>
              <a:buNone/>
            </a:pPr>
            <a:r>
              <a:rPr lang="en-SG"/>
              <a:t>4. Cloud Services and Functions</a:t>
            </a:r>
            <a:endParaRPr/>
          </a:p>
        </p:txBody>
      </p:sp>
      <p:sp>
        <p:nvSpPr>
          <p:cNvPr id="840" name="Google Shape;840;g22b887a0791_1_107"/>
          <p:cNvSpPr txBox="1">
            <a:spLocks noGrp="1"/>
          </p:cNvSpPr>
          <p:nvPr>
            <p:ph type="sldNum" idx="12"/>
          </p:nvPr>
        </p:nvSpPr>
        <p:spPr>
          <a:xfrm>
            <a:off x="11839575" y="6459615"/>
            <a:ext cx="342900" cy="311100"/>
          </a:xfrm>
          <a:prstGeom prst="rect">
            <a:avLst/>
          </a:prstGeom>
          <a:noFill/>
          <a:ln>
            <a:noFill/>
          </a:ln>
        </p:spPr>
        <p:txBody>
          <a:bodyPr spcFirstLastPara="1" wrap="square" lIns="72000" tIns="72000" rIns="72000" bIns="72000" anchor="ctr" anchorCtr="0">
            <a:noAutofit/>
          </a:bodyPr>
          <a:lstStyle/>
          <a:p>
            <a:pPr marL="0" lvl="0" indent="0" algn="r" rtl="0">
              <a:spcBef>
                <a:spcPts val="0"/>
              </a:spcBef>
              <a:spcAft>
                <a:spcPts val="0"/>
              </a:spcAft>
              <a:buNone/>
            </a:pPr>
            <a:fld id="{00000000-1234-1234-1234-123412341234}" type="slidenum">
              <a:rPr lang="en-SG"/>
              <a:t>18</a:t>
            </a:fld>
            <a:endParaRPr/>
          </a:p>
        </p:txBody>
      </p:sp>
      <p:grpSp>
        <p:nvGrpSpPr>
          <p:cNvPr id="841" name="Google Shape;841;g22b887a0791_1_107"/>
          <p:cNvGrpSpPr/>
          <p:nvPr/>
        </p:nvGrpSpPr>
        <p:grpSpPr>
          <a:xfrm>
            <a:off x="8945269" y="1379804"/>
            <a:ext cx="2819187" cy="365700"/>
            <a:chOff x="350073" y="1269529"/>
            <a:chExt cx="2819187" cy="365700"/>
          </a:xfrm>
        </p:grpSpPr>
        <p:sp>
          <p:nvSpPr>
            <p:cNvPr id="842" name="Google Shape;842;g22b887a0791_1_107"/>
            <p:cNvSpPr/>
            <p:nvPr/>
          </p:nvSpPr>
          <p:spPr>
            <a:xfrm>
              <a:off x="350073" y="1269529"/>
              <a:ext cx="365700" cy="365700"/>
            </a:xfrm>
            <a:prstGeom prst="ellipse">
              <a:avLst/>
            </a:prstGeom>
            <a:solidFill>
              <a:srgbClr val="12467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400" b="1">
                  <a:solidFill>
                    <a:schemeClr val="lt1"/>
                  </a:solidFill>
                  <a:latin typeface="Arial"/>
                  <a:ea typeface="Arial"/>
                  <a:cs typeface="Arial"/>
                  <a:sym typeface="Arial"/>
                </a:rPr>
                <a:t>3</a:t>
              </a:r>
              <a:endParaRPr/>
            </a:p>
          </p:txBody>
        </p:sp>
        <p:sp>
          <p:nvSpPr>
            <p:cNvPr id="843" name="Google Shape;843;g22b887a0791_1_107"/>
            <p:cNvSpPr txBox="1"/>
            <p:nvPr/>
          </p:nvSpPr>
          <p:spPr>
            <a:xfrm>
              <a:off x="798960" y="1284973"/>
              <a:ext cx="23703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b="1">
                  <a:solidFill>
                    <a:schemeClr val="dk1"/>
                  </a:solidFill>
                </a:rPr>
                <a:t>ModelArts</a:t>
              </a:r>
              <a:endParaRPr/>
            </a:p>
          </p:txBody>
        </p:sp>
      </p:grpSp>
      <p:cxnSp>
        <p:nvCxnSpPr>
          <p:cNvPr id="844" name="Google Shape;844;g22b887a0791_1_107"/>
          <p:cNvCxnSpPr/>
          <p:nvPr/>
        </p:nvCxnSpPr>
        <p:spPr>
          <a:xfrm>
            <a:off x="4032809" y="1225707"/>
            <a:ext cx="0" cy="4722600"/>
          </a:xfrm>
          <a:prstGeom prst="straightConnector1">
            <a:avLst/>
          </a:prstGeom>
          <a:noFill/>
          <a:ln w="9525" cap="flat" cmpd="sng">
            <a:solidFill>
              <a:schemeClr val="dk1"/>
            </a:solidFill>
            <a:prstDash val="dash"/>
            <a:miter lim="800000"/>
            <a:headEnd type="none" w="sm" len="sm"/>
            <a:tailEnd type="none" w="sm" len="sm"/>
          </a:ln>
        </p:spPr>
      </p:cxnSp>
      <p:sp>
        <p:nvSpPr>
          <p:cNvPr id="845" name="Google Shape;845;g22b887a0791_1_107"/>
          <p:cNvSpPr/>
          <p:nvPr/>
        </p:nvSpPr>
        <p:spPr>
          <a:xfrm>
            <a:off x="9950800" y="2133763"/>
            <a:ext cx="1821600" cy="5805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200" b="1">
                <a:solidFill>
                  <a:srgbClr val="0A5893"/>
                </a:solidFill>
              </a:rPr>
              <a:t>Easily transfer data </a:t>
            </a:r>
            <a:r>
              <a:rPr lang="en-SG" sz="1200">
                <a:solidFill>
                  <a:schemeClr val="dk1"/>
                </a:solidFill>
              </a:rPr>
              <a:t>between</a:t>
            </a:r>
            <a:r>
              <a:rPr lang="en-SG" sz="1200" b="1">
                <a:solidFill>
                  <a:srgbClr val="0A5893"/>
                </a:solidFill>
              </a:rPr>
              <a:t> different Huawei servers</a:t>
            </a:r>
            <a:endParaRPr sz="1200" b="1">
              <a:solidFill>
                <a:srgbClr val="124773"/>
              </a:solidFill>
              <a:latin typeface="Arial"/>
              <a:ea typeface="Arial"/>
              <a:cs typeface="Arial"/>
              <a:sym typeface="Arial"/>
            </a:endParaRPr>
          </a:p>
        </p:txBody>
      </p:sp>
      <p:sp>
        <p:nvSpPr>
          <p:cNvPr id="846" name="Google Shape;846;g22b887a0791_1_107"/>
          <p:cNvSpPr/>
          <p:nvPr/>
        </p:nvSpPr>
        <p:spPr>
          <a:xfrm rot="10800000">
            <a:off x="8786051" y="3102518"/>
            <a:ext cx="2935200" cy="130800"/>
          </a:xfrm>
          <a:prstGeom prst="triangle">
            <a:avLst>
              <a:gd name="adj" fmla="val 49899"/>
            </a:avLst>
          </a:prstGeom>
          <a:gradFill>
            <a:gsLst>
              <a:gs pos="0">
                <a:srgbClr val="0F6CB8"/>
              </a:gs>
              <a:gs pos="99000">
                <a:srgbClr val="DDEAF6"/>
              </a:gs>
              <a:gs pos="100000">
                <a:srgbClr val="DCE3F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7" name="Google Shape;847;g22b887a0791_1_107"/>
          <p:cNvSpPr/>
          <p:nvPr/>
        </p:nvSpPr>
        <p:spPr>
          <a:xfrm>
            <a:off x="10162400" y="4987425"/>
            <a:ext cx="1526100" cy="7653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200">
                <a:solidFill>
                  <a:schemeClr val="dk1"/>
                </a:solidFill>
                <a:latin typeface="Arial"/>
                <a:ea typeface="Arial"/>
                <a:cs typeface="Arial"/>
                <a:sym typeface="Arial"/>
              </a:rPr>
              <a:t> </a:t>
            </a:r>
            <a:r>
              <a:rPr lang="en-SG" sz="1200">
                <a:solidFill>
                  <a:schemeClr val="dk1"/>
                </a:solidFill>
              </a:rPr>
              <a:t>Greater </a:t>
            </a:r>
            <a:r>
              <a:rPr lang="en-SG" sz="1200" b="1">
                <a:solidFill>
                  <a:srgbClr val="0F6CB8"/>
                </a:solidFill>
              </a:rPr>
              <a:t>efficiency and productivity</a:t>
            </a:r>
            <a:endParaRPr sz="1200" b="1">
              <a:solidFill>
                <a:srgbClr val="0F6CB8"/>
              </a:solidFill>
              <a:latin typeface="Arial"/>
              <a:ea typeface="Arial"/>
              <a:cs typeface="Arial"/>
              <a:sym typeface="Arial"/>
            </a:endParaRPr>
          </a:p>
        </p:txBody>
      </p:sp>
      <p:sp>
        <p:nvSpPr>
          <p:cNvPr id="848" name="Google Shape;848;g22b887a0791_1_107"/>
          <p:cNvSpPr/>
          <p:nvPr/>
        </p:nvSpPr>
        <p:spPr>
          <a:xfrm>
            <a:off x="10011350" y="3486438"/>
            <a:ext cx="1828200" cy="8508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SG" sz="1200">
                <a:solidFill>
                  <a:schemeClr val="dk1"/>
                </a:solidFill>
              </a:rPr>
              <a:t>Effective transfer stock data from </a:t>
            </a:r>
            <a:r>
              <a:rPr lang="en-SG" sz="1200" b="1">
                <a:solidFill>
                  <a:srgbClr val="0F6CB8"/>
                </a:solidFill>
              </a:rPr>
              <a:t>competition server</a:t>
            </a:r>
            <a:r>
              <a:rPr lang="en-SG" sz="1200">
                <a:solidFill>
                  <a:schemeClr val="dk1"/>
                </a:solidFill>
              </a:rPr>
              <a:t> to our own </a:t>
            </a:r>
            <a:r>
              <a:rPr lang="en-SG" sz="1200" b="1">
                <a:solidFill>
                  <a:srgbClr val="0F6CB8"/>
                </a:solidFill>
              </a:rPr>
              <a:t>ECS server</a:t>
            </a:r>
            <a:r>
              <a:rPr lang="en-SG" sz="1200">
                <a:solidFill>
                  <a:schemeClr val="dk1"/>
                </a:solidFill>
              </a:rPr>
              <a:t>.</a:t>
            </a:r>
            <a:endParaRPr sz="1200">
              <a:solidFill>
                <a:schemeClr val="dk1"/>
              </a:solidFill>
            </a:endParaRPr>
          </a:p>
        </p:txBody>
      </p:sp>
      <p:sp>
        <p:nvSpPr>
          <p:cNvPr id="849" name="Google Shape;849;g22b887a0791_1_107"/>
          <p:cNvSpPr/>
          <p:nvPr/>
        </p:nvSpPr>
        <p:spPr>
          <a:xfrm rot="10800000">
            <a:off x="8786053" y="4590360"/>
            <a:ext cx="2935200" cy="130800"/>
          </a:xfrm>
          <a:prstGeom prst="triangle">
            <a:avLst>
              <a:gd name="adj" fmla="val 49899"/>
            </a:avLst>
          </a:prstGeom>
          <a:gradFill>
            <a:gsLst>
              <a:gs pos="0">
                <a:srgbClr val="0F6CB8"/>
              </a:gs>
              <a:gs pos="99000">
                <a:srgbClr val="DDEAF6"/>
              </a:gs>
              <a:gs pos="100000">
                <a:srgbClr val="DCE3F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50" name="Google Shape;850;g22b887a0791_1_107"/>
          <p:cNvGrpSpPr/>
          <p:nvPr/>
        </p:nvGrpSpPr>
        <p:grpSpPr>
          <a:xfrm>
            <a:off x="375267" y="1421267"/>
            <a:ext cx="3392720" cy="4331462"/>
            <a:chOff x="4560192" y="1269529"/>
            <a:chExt cx="3392720" cy="4331462"/>
          </a:xfrm>
        </p:grpSpPr>
        <p:sp>
          <p:nvSpPr>
            <p:cNvPr id="851" name="Google Shape;851;g22b887a0791_1_107"/>
            <p:cNvSpPr/>
            <p:nvPr/>
          </p:nvSpPr>
          <p:spPr>
            <a:xfrm rot="10800000">
              <a:off x="4672690" y="3007172"/>
              <a:ext cx="2935200" cy="130800"/>
            </a:xfrm>
            <a:prstGeom prst="triangle">
              <a:avLst>
                <a:gd name="adj" fmla="val 49899"/>
              </a:avLst>
            </a:prstGeom>
            <a:gradFill>
              <a:gsLst>
                <a:gs pos="0">
                  <a:srgbClr val="0F6CB8"/>
                </a:gs>
                <a:gs pos="99000">
                  <a:srgbClr val="DDEAF6"/>
                </a:gs>
                <a:gs pos="100000">
                  <a:srgbClr val="DCE3F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2" name="Google Shape;852;g22b887a0791_1_107"/>
            <p:cNvSpPr/>
            <p:nvPr/>
          </p:nvSpPr>
          <p:spPr>
            <a:xfrm rot="10800000">
              <a:off x="4594429" y="4460993"/>
              <a:ext cx="2935200" cy="130800"/>
            </a:xfrm>
            <a:prstGeom prst="triangle">
              <a:avLst>
                <a:gd name="adj" fmla="val 49899"/>
              </a:avLst>
            </a:prstGeom>
            <a:gradFill>
              <a:gsLst>
                <a:gs pos="0">
                  <a:srgbClr val="0F6CB8"/>
                </a:gs>
                <a:gs pos="99000">
                  <a:srgbClr val="DDEAF6"/>
                </a:gs>
                <a:gs pos="100000">
                  <a:srgbClr val="DCE3F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53" name="Google Shape;853;g22b887a0791_1_107"/>
            <p:cNvGrpSpPr/>
            <p:nvPr/>
          </p:nvGrpSpPr>
          <p:grpSpPr>
            <a:xfrm>
              <a:off x="4560192" y="1269529"/>
              <a:ext cx="3392720" cy="4331462"/>
              <a:chOff x="4560192" y="1269529"/>
              <a:chExt cx="3392720" cy="4331462"/>
            </a:xfrm>
          </p:grpSpPr>
          <p:sp>
            <p:nvSpPr>
              <p:cNvPr id="854" name="Google Shape;854;g22b887a0791_1_107"/>
              <p:cNvSpPr/>
              <p:nvPr/>
            </p:nvSpPr>
            <p:spPr>
              <a:xfrm>
                <a:off x="5858305" y="1921244"/>
                <a:ext cx="1828200" cy="8508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200">
                    <a:solidFill>
                      <a:schemeClr val="dk1"/>
                    </a:solidFill>
                  </a:rPr>
                  <a:t>Maximum bandwidth of </a:t>
                </a:r>
                <a:r>
                  <a:rPr lang="en-SG" sz="1200" b="1">
                    <a:solidFill>
                      <a:srgbClr val="0F6CB8"/>
                    </a:solidFill>
                  </a:rPr>
                  <a:t>300 Mb/s, </a:t>
                </a:r>
                <a:r>
                  <a:rPr lang="en-SG" sz="1200">
                    <a:solidFill>
                      <a:schemeClr val="dk1"/>
                    </a:solidFill>
                  </a:rPr>
                  <a:t>highly </a:t>
                </a:r>
                <a:r>
                  <a:rPr lang="en-SG" sz="1200" b="1">
                    <a:solidFill>
                      <a:srgbClr val="0F6CB8"/>
                    </a:solidFill>
                  </a:rPr>
                  <a:t>reliable and efficient</a:t>
                </a:r>
                <a:endParaRPr sz="1200" b="1">
                  <a:solidFill>
                    <a:srgbClr val="0F6CB8"/>
                  </a:solidFill>
                </a:endParaRPr>
              </a:p>
            </p:txBody>
          </p:sp>
          <p:sp>
            <p:nvSpPr>
              <p:cNvPr id="855" name="Google Shape;855;g22b887a0791_1_107"/>
              <p:cNvSpPr/>
              <p:nvPr/>
            </p:nvSpPr>
            <p:spPr>
              <a:xfrm>
                <a:off x="5808321" y="3431457"/>
                <a:ext cx="1992000" cy="6546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SG" sz="1200" b="1">
                    <a:solidFill>
                      <a:srgbClr val="0A5893"/>
                    </a:solidFill>
                  </a:rPr>
                  <a:t>Easy transfer </a:t>
                </a:r>
                <a:r>
                  <a:rPr lang="en-SG" sz="1200">
                    <a:solidFill>
                      <a:schemeClr val="dk1"/>
                    </a:solidFill>
                  </a:rPr>
                  <a:t>of program files to and from the ECS</a:t>
                </a:r>
                <a:endParaRPr/>
              </a:p>
            </p:txBody>
          </p:sp>
          <p:sp>
            <p:nvSpPr>
              <p:cNvPr id="856" name="Google Shape;856;g22b887a0791_1_107"/>
              <p:cNvSpPr/>
              <p:nvPr/>
            </p:nvSpPr>
            <p:spPr>
              <a:xfrm>
                <a:off x="5773179" y="4900988"/>
                <a:ext cx="1998600" cy="6546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200">
                    <a:solidFill>
                      <a:schemeClr val="dk1"/>
                    </a:solidFill>
                  </a:rPr>
                  <a:t>Put model files and programs </a:t>
                </a:r>
                <a:r>
                  <a:rPr lang="en-SG" sz="1200" b="1">
                    <a:solidFill>
                      <a:srgbClr val="0A5893"/>
                    </a:solidFill>
                  </a:rPr>
                  <a:t>quickly and easily</a:t>
                </a:r>
                <a:endParaRPr sz="1200" b="1">
                  <a:solidFill>
                    <a:srgbClr val="124773"/>
                  </a:solidFill>
                  <a:latin typeface="Arial"/>
                  <a:ea typeface="Arial"/>
                  <a:cs typeface="Arial"/>
                  <a:sym typeface="Arial"/>
                </a:endParaRPr>
              </a:p>
            </p:txBody>
          </p:sp>
          <p:grpSp>
            <p:nvGrpSpPr>
              <p:cNvPr id="857" name="Google Shape;857;g22b887a0791_1_107"/>
              <p:cNvGrpSpPr/>
              <p:nvPr/>
            </p:nvGrpSpPr>
            <p:grpSpPr>
              <a:xfrm>
                <a:off x="4560192" y="1269529"/>
                <a:ext cx="3392720" cy="4331462"/>
                <a:chOff x="4560192" y="1269529"/>
                <a:chExt cx="3392720" cy="4331462"/>
              </a:xfrm>
            </p:grpSpPr>
            <p:grpSp>
              <p:nvGrpSpPr>
                <p:cNvPr id="858" name="Google Shape;858;g22b887a0791_1_107"/>
                <p:cNvGrpSpPr/>
                <p:nvPr/>
              </p:nvGrpSpPr>
              <p:grpSpPr>
                <a:xfrm>
                  <a:off x="4560192" y="1269529"/>
                  <a:ext cx="3392720" cy="365700"/>
                  <a:chOff x="350073" y="1269529"/>
                  <a:chExt cx="3392720" cy="365700"/>
                </a:xfrm>
              </p:grpSpPr>
              <p:sp>
                <p:nvSpPr>
                  <p:cNvPr id="859" name="Google Shape;859;g22b887a0791_1_107"/>
                  <p:cNvSpPr/>
                  <p:nvPr/>
                </p:nvSpPr>
                <p:spPr>
                  <a:xfrm>
                    <a:off x="350073" y="1269529"/>
                    <a:ext cx="365700" cy="365700"/>
                  </a:xfrm>
                  <a:prstGeom prst="ellipse">
                    <a:avLst/>
                  </a:prstGeom>
                  <a:solidFill>
                    <a:srgbClr val="12467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b="1">
                        <a:solidFill>
                          <a:schemeClr val="lt1"/>
                        </a:solidFill>
                      </a:rPr>
                      <a:t>1</a:t>
                    </a:r>
                    <a:endParaRPr/>
                  </a:p>
                </p:txBody>
              </p:sp>
              <p:sp>
                <p:nvSpPr>
                  <p:cNvPr id="860" name="Google Shape;860;g22b887a0791_1_107"/>
                  <p:cNvSpPr txBox="1"/>
                  <p:nvPr/>
                </p:nvSpPr>
                <p:spPr>
                  <a:xfrm>
                    <a:off x="808193" y="1290581"/>
                    <a:ext cx="29346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b="1">
                        <a:solidFill>
                          <a:schemeClr val="dk1"/>
                        </a:solidFill>
                      </a:rPr>
                      <a:t>Elastic IP address</a:t>
                    </a:r>
                    <a:r>
                      <a:rPr lang="en-SG" sz="1400" b="1">
                        <a:solidFill>
                          <a:schemeClr val="dk1"/>
                        </a:solidFill>
                        <a:latin typeface="Arial"/>
                        <a:ea typeface="Arial"/>
                        <a:cs typeface="Arial"/>
                        <a:sym typeface="Arial"/>
                      </a:rPr>
                      <a:t> </a:t>
                    </a:r>
                    <a:endParaRPr/>
                  </a:p>
                </p:txBody>
              </p:sp>
            </p:grpSp>
            <p:grpSp>
              <p:nvGrpSpPr>
                <p:cNvPr id="861" name="Google Shape;861;g22b887a0791_1_107"/>
                <p:cNvGrpSpPr/>
                <p:nvPr/>
              </p:nvGrpSpPr>
              <p:grpSpPr>
                <a:xfrm>
                  <a:off x="4695724" y="1935693"/>
                  <a:ext cx="742810" cy="3665298"/>
                  <a:chOff x="4695724" y="1935693"/>
                  <a:chExt cx="742810" cy="3665298"/>
                </a:xfrm>
              </p:grpSpPr>
              <p:pic>
                <p:nvPicPr>
                  <p:cNvPr id="862" name="Google Shape;862;g22b887a0791_1_107"/>
                  <p:cNvPicPr preferRelativeResize="0"/>
                  <p:nvPr/>
                </p:nvPicPr>
                <p:blipFill rotWithShape="1">
                  <a:blip r:embed="rId3">
                    <a:alphaModFix/>
                  </a:blip>
                  <a:srcRect/>
                  <a:stretch/>
                </p:blipFill>
                <p:spPr>
                  <a:xfrm>
                    <a:off x="4695724" y="1935693"/>
                    <a:ext cx="723937" cy="768389"/>
                  </a:xfrm>
                  <a:prstGeom prst="rect">
                    <a:avLst/>
                  </a:prstGeom>
                  <a:noFill/>
                  <a:ln>
                    <a:noFill/>
                  </a:ln>
                </p:spPr>
              </p:pic>
              <p:pic>
                <p:nvPicPr>
                  <p:cNvPr id="863" name="Google Shape;863;g22b887a0791_1_107"/>
                  <p:cNvPicPr preferRelativeResize="0"/>
                  <p:nvPr/>
                </p:nvPicPr>
                <p:blipFill rotWithShape="1">
                  <a:blip r:embed="rId4">
                    <a:alphaModFix/>
                  </a:blip>
                  <a:srcRect/>
                  <a:stretch/>
                </p:blipFill>
                <p:spPr>
                  <a:xfrm>
                    <a:off x="4695724" y="3334339"/>
                    <a:ext cx="742810" cy="773761"/>
                  </a:xfrm>
                  <a:prstGeom prst="rect">
                    <a:avLst/>
                  </a:prstGeom>
                  <a:noFill/>
                  <a:ln>
                    <a:noFill/>
                  </a:ln>
                </p:spPr>
              </p:pic>
              <p:pic>
                <p:nvPicPr>
                  <p:cNvPr id="864" name="Google Shape;864;g22b887a0791_1_107"/>
                  <p:cNvPicPr preferRelativeResize="0"/>
                  <p:nvPr/>
                </p:nvPicPr>
                <p:blipFill rotWithShape="1">
                  <a:blip r:embed="rId5">
                    <a:alphaModFix/>
                  </a:blip>
                  <a:srcRect/>
                  <a:stretch/>
                </p:blipFill>
                <p:spPr>
                  <a:xfrm>
                    <a:off x="4714682" y="4851653"/>
                    <a:ext cx="704886" cy="749339"/>
                  </a:xfrm>
                  <a:prstGeom prst="rect">
                    <a:avLst/>
                  </a:prstGeom>
                  <a:noFill/>
                  <a:ln>
                    <a:noFill/>
                  </a:ln>
                </p:spPr>
              </p:pic>
            </p:grpSp>
          </p:grpSp>
        </p:grpSp>
      </p:grpSp>
      <p:pic>
        <p:nvPicPr>
          <p:cNvPr id="865" name="Google Shape;865;g22b887a0791_1_107"/>
          <p:cNvPicPr preferRelativeResize="0"/>
          <p:nvPr/>
        </p:nvPicPr>
        <p:blipFill rotWithShape="1">
          <a:blip r:embed="rId6">
            <a:alphaModFix/>
          </a:blip>
          <a:srcRect/>
          <a:stretch/>
        </p:blipFill>
        <p:spPr>
          <a:xfrm>
            <a:off x="8945281" y="2087440"/>
            <a:ext cx="730288" cy="673135"/>
          </a:xfrm>
          <a:prstGeom prst="rect">
            <a:avLst/>
          </a:prstGeom>
          <a:noFill/>
          <a:ln>
            <a:noFill/>
          </a:ln>
        </p:spPr>
      </p:pic>
      <p:cxnSp>
        <p:nvCxnSpPr>
          <p:cNvPr id="866" name="Google Shape;866;g22b887a0791_1_107"/>
          <p:cNvCxnSpPr/>
          <p:nvPr/>
        </p:nvCxnSpPr>
        <p:spPr>
          <a:xfrm>
            <a:off x="8247784" y="1225707"/>
            <a:ext cx="0" cy="4722600"/>
          </a:xfrm>
          <a:prstGeom prst="straightConnector1">
            <a:avLst/>
          </a:prstGeom>
          <a:noFill/>
          <a:ln w="9525" cap="flat" cmpd="sng">
            <a:solidFill>
              <a:schemeClr val="dk1"/>
            </a:solidFill>
            <a:prstDash val="dash"/>
            <a:miter lim="800000"/>
            <a:headEnd type="none" w="sm" len="sm"/>
            <a:tailEnd type="none" w="sm" len="sm"/>
          </a:ln>
        </p:spPr>
      </p:cxnSp>
      <p:pic>
        <p:nvPicPr>
          <p:cNvPr id="867" name="Google Shape;867;g22b887a0791_1_107"/>
          <p:cNvPicPr preferRelativeResize="0"/>
          <p:nvPr/>
        </p:nvPicPr>
        <p:blipFill>
          <a:blip r:embed="rId7">
            <a:alphaModFix/>
          </a:blip>
          <a:stretch>
            <a:fillRect/>
          </a:stretch>
        </p:blipFill>
        <p:spPr>
          <a:xfrm>
            <a:off x="8926213" y="3489024"/>
            <a:ext cx="768401" cy="768399"/>
          </a:xfrm>
          <a:prstGeom prst="rect">
            <a:avLst/>
          </a:prstGeom>
          <a:noFill/>
          <a:ln>
            <a:noFill/>
          </a:ln>
        </p:spPr>
      </p:pic>
      <p:pic>
        <p:nvPicPr>
          <p:cNvPr id="868" name="Google Shape;868;g22b887a0791_1_107"/>
          <p:cNvPicPr preferRelativeResize="0"/>
          <p:nvPr/>
        </p:nvPicPr>
        <p:blipFill>
          <a:blip r:embed="rId8">
            <a:alphaModFix/>
          </a:blip>
          <a:stretch>
            <a:fillRect/>
          </a:stretch>
        </p:blipFill>
        <p:spPr>
          <a:xfrm>
            <a:off x="8926225" y="4985875"/>
            <a:ext cx="768398" cy="768398"/>
          </a:xfrm>
          <a:prstGeom prst="rect">
            <a:avLst/>
          </a:prstGeom>
          <a:noFill/>
          <a:ln>
            <a:noFill/>
          </a:ln>
        </p:spPr>
      </p:pic>
      <p:grpSp>
        <p:nvGrpSpPr>
          <p:cNvPr id="869" name="Google Shape;869;g22b887a0791_1_107"/>
          <p:cNvGrpSpPr/>
          <p:nvPr/>
        </p:nvGrpSpPr>
        <p:grpSpPr>
          <a:xfrm>
            <a:off x="4571075" y="1381829"/>
            <a:ext cx="3138413" cy="4395946"/>
            <a:chOff x="494725" y="1255129"/>
            <a:chExt cx="3138413" cy="4395946"/>
          </a:xfrm>
        </p:grpSpPr>
        <p:sp>
          <p:nvSpPr>
            <p:cNvPr id="870" name="Google Shape;870;g22b887a0791_1_107"/>
            <p:cNvSpPr/>
            <p:nvPr/>
          </p:nvSpPr>
          <p:spPr>
            <a:xfrm rot="10800000">
              <a:off x="554612" y="3007175"/>
              <a:ext cx="2935200" cy="130800"/>
            </a:xfrm>
            <a:prstGeom prst="triangle">
              <a:avLst>
                <a:gd name="adj" fmla="val 49899"/>
              </a:avLst>
            </a:prstGeom>
            <a:gradFill>
              <a:gsLst>
                <a:gs pos="0">
                  <a:srgbClr val="0F6CB8"/>
                </a:gs>
                <a:gs pos="99000">
                  <a:srgbClr val="DDEAF6"/>
                </a:gs>
                <a:gs pos="100000">
                  <a:srgbClr val="DCE3F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71" name="Google Shape;871;g22b887a0791_1_107"/>
            <p:cNvSpPr/>
            <p:nvPr/>
          </p:nvSpPr>
          <p:spPr>
            <a:xfrm rot="10800000">
              <a:off x="554612" y="4457938"/>
              <a:ext cx="2935200" cy="130800"/>
            </a:xfrm>
            <a:prstGeom prst="triangle">
              <a:avLst>
                <a:gd name="adj" fmla="val 49899"/>
              </a:avLst>
            </a:prstGeom>
            <a:gradFill>
              <a:gsLst>
                <a:gs pos="0">
                  <a:srgbClr val="0F6CB8"/>
                </a:gs>
                <a:gs pos="99000">
                  <a:srgbClr val="DDEAF6"/>
                </a:gs>
                <a:gs pos="100000">
                  <a:srgbClr val="DCE3F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72" name="Google Shape;872;g22b887a0791_1_107"/>
            <p:cNvGrpSpPr/>
            <p:nvPr/>
          </p:nvGrpSpPr>
          <p:grpSpPr>
            <a:xfrm>
              <a:off x="494725" y="1255129"/>
              <a:ext cx="3138413" cy="4395946"/>
              <a:chOff x="494725" y="1255129"/>
              <a:chExt cx="3138413" cy="4395946"/>
            </a:xfrm>
          </p:grpSpPr>
          <p:grpSp>
            <p:nvGrpSpPr>
              <p:cNvPr id="873" name="Google Shape;873;g22b887a0791_1_107"/>
              <p:cNvGrpSpPr/>
              <p:nvPr/>
            </p:nvGrpSpPr>
            <p:grpSpPr>
              <a:xfrm>
                <a:off x="1781005" y="1872610"/>
                <a:ext cx="1828612" cy="3761479"/>
                <a:chOff x="1781005" y="1872610"/>
                <a:chExt cx="1828612" cy="3761479"/>
              </a:xfrm>
            </p:grpSpPr>
            <p:sp>
              <p:nvSpPr>
                <p:cNvPr id="874" name="Google Shape;874;g22b887a0791_1_107"/>
                <p:cNvSpPr/>
                <p:nvPr/>
              </p:nvSpPr>
              <p:spPr>
                <a:xfrm>
                  <a:off x="1781249" y="1872610"/>
                  <a:ext cx="1828200" cy="8508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200">
                      <a:solidFill>
                        <a:schemeClr val="dk1"/>
                      </a:solidFill>
                    </a:rPr>
                    <a:t>Highly capable for </a:t>
                  </a:r>
                  <a:r>
                    <a:rPr lang="en-SG" sz="1200" b="1">
                      <a:solidFill>
                        <a:srgbClr val="0F6CB8"/>
                      </a:solidFill>
                    </a:rPr>
                    <a:t>small-scale</a:t>
                  </a:r>
                  <a:r>
                    <a:rPr lang="en-SG" sz="1200" b="1">
                      <a:solidFill>
                        <a:schemeClr val="dk1"/>
                      </a:solidFill>
                    </a:rPr>
                    <a:t> </a:t>
                  </a:r>
                  <a:r>
                    <a:rPr lang="en-SG" sz="1200">
                      <a:solidFill>
                        <a:schemeClr val="dk1"/>
                      </a:solidFill>
                    </a:rPr>
                    <a:t>model training at the early stage</a:t>
                  </a:r>
                  <a:endParaRPr>
                    <a:solidFill>
                      <a:schemeClr val="dk1"/>
                    </a:solidFill>
                  </a:endParaRPr>
                </a:p>
              </p:txBody>
            </p:sp>
            <p:sp>
              <p:nvSpPr>
                <p:cNvPr id="875" name="Google Shape;875;g22b887a0791_1_107"/>
                <p:cNvSpPr/>
                <p:nvPr/>
              </p:nvSpPr>
              <p:spPr>
                <a:xfrm>
                  <a:off x="1781005" y="3419408"/>
                  <a:ext cx="1821600" cy="7467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200">
                      <a:solidFill>
                        <a:schemeClr val="dk1"/>
                      </a:solidFill>
                    </a:rPr>
                    <a:t>Strong </a:t>
                  </a:r>
                  <a:r>
                    <a:rPr lang="en-SG" sz="1200" b="1">
                      <a:solidFill>
                        <a:srgbClr val="0F6CB8"/>
                      </a:solidFill>
                    </a:rPr>
                    <a:t>computational power</a:t>
                  </a:r>
                  <a:r>
                    <a:rPr lang="en-SG" sz="1200">
                      <a:solidFill>
                        <a:schemeClr val="dk1"/>
                      </a:solidFill>
                    </a:rPr>
                    <a:t> for large-scale training on data</a:t>
                  </a:r>
                  <a:endParaRPr/>
                </a:p>
              </p:txBody>
            </p:sp>
            <p:sp>
              <p:nvSpPr>
                <p:cNvPr id="876" name="Google Shape;876;g22b887a0791_1_107"/>
                <p:cNvSpPr/>
                <p:nvPr/>
              </p:nvSpPr>
              <p:spPr>
                <a:xfrm>
                  <a:off x="1788017" y="4887389"/>
                  <a:ext cx="1821600" cy="7467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200">
                      <a:solidFill>
                        <a:schemeClr val="dk1"/>
                      </a:solidFill>
                    </a:rPr>
                    <a:t>Effective </a:t>
                  </a:r>
                  <a:r>
                    <a:rPr lang="en-SG" sz="1200" b="1">
                      <a:solidFill>
                        <a:srgbClr val="0F6CB8"/>
                      </a:solidFill>
                    </a:rPr>
                    <a:t>training and exploration</a:t>
                  </a:r>
                  <a:endParaRPr b="1">
                    <a:solidFill>
                      <a:srgbClr val="0F6CB8"/>
                    </a:solidFill>
                  </a:endParaRPr>
                </a:p>
              </p:txBody>
            </p:sp>
          </p:grpSp>
          <p:grpSp>
            <p:nvGrpSpPr>
              <p:cNvPr id="877" name="Google Shape;877;g22b887a0791_1_107"/>
              <p:cNvGrpSpPr/>
              <p:nvPr/>
            </p:nvGrpSpPr>
            <p:grpSpPr>
              <a:xfrm>
                <a:off x="494725" y="1255129"/>
                <a:ext cx="3138413" cy="4395946"/>
                <a:chOff x="494725" y="1255129"/>
                <a:chExt cx="3138413" cy="4395946"/>
              </a:xfrm>
            </p:grpSpPr>
            <p:pic>
              <p:nvPicPr>
                <p:cNvPr id="878" name="Google Shape;878;g22b887a0791_1_107"/>
                <p:cNvPicPr preferRelativeResize="0"/>
                <p:nvPr/>
              </p:nvPicPr>
              <p:blipFill>
                <a:blip r:embed="rId9">
                  <a:alphaModFix/>
                </a:blip>
                <a:stretch>
                  <a:fillRect/>
                </a:stretch>
              </p:blipFill>
              <p:spPr>
                <a:xfrm>
                  <a:off x="582000" y="1949788"/>
                  <a:ext cx="742799" cy="742801"/>
                </a:xfrm>
                <a:prstGeom prst="rect">
                  <a:avLst/>
                </a:prstGeom>
                <a:noFill/>
                <a:ln>
                  <a:noFill/>
                </a:ln>
              </p:spPr>
            </p:pic>
            <p:pic>
              <p:nvPicPr>
                <p:cNvPr id="879" name="Google Shape;879;g22b887a0791_1_107"/>
                <p:cNvPicPr preferRelativeResize="0"/>
                <p:nvPr/>
              </p:nvPicPr>
              <p:blipFill rotWithShape="1">
                <a:blip r:embed="rId10">
                  <a:alphaModFix/>
                </a:blip>
                <a:srcRect t="5736" b="13696"/>
                <a:stretch/>
              </p:blipFill>
              <p:spPr>
                <a:xfrm>
                  <a:off x="508775" y="4877325"/>
                  <a:ext cx="889247" cy="773750"/>
                </a:xfrm>
                <a:prstGeom prst="rect">
                  <a:avLst/>
                </a:prstGeom>
                <a:noFill/>
                <a:ln>
                  <a:noFill/>
                </a:ln>
              </p:spPr>
            </p:pic>
            <p:pic>
              <p:nvPicPr>
                <p:cNvPr id="880" name="Google Shape;880;g22b887a0791_1_107"/>
                <p:cNvPicPr preferRelativeResize="0"/>
                <p:nvPr/>
              </p:nvPicPr>
              <p:blipFill>
                <a:blip r:embed="rId11">
                  <a:alphaModFix/>
                </a:blip>
                <a:stretch>
                  <a:fillRect/>
                </a:stretch>
              </p:blipFill>
              <p:spPr>
                <a:xfrm>
                  <a:off x="494725" y="3353336"/>
                  <a:ext cx="889250" cy="889250"/>
                </a:xfrm>
                <a:prstGeom prst="rect">
                  <a:avLst/>
                </a:prstGeom>
                <a:noFill/>
                <a:ln>
                  <a:noFill/>
                </a:ln>
              </p:spPr>
            </p:pic>
            <p:grpSp>
              <p:nvGrpSpPr>
                <p:cNvPr id="881" name="Google Shape;881;g22b887a0791_1_107"/>
                <p:cNvGrpSpPr/>
                <p:nvPr/>
              </p:nvGrpSpPr>
              <p:grpSpPr>
                <a:xfrm>
                  <a:off x="494733" y="1255129"/>
                  <a:ext cx="3138405" cy="365700"/>
                  <a:chOff x="287648" y="1255129"/>
                  <a:chExt cx="3138405" cy="365700"/>
                </a:xfrm>
              </p:grpSpPr>
              <p:sp>
                <p:nvSpPr>
                  <p:cNvPr id="882" name="Google Shape;882;g22b887a0791_1_107"/>
                  <p:cNvSpPr txBox="1"/>
                  <p:nvPr/>
                </p:nvSpPr>
                <p:spPr>
                  <a:xfrm>
                    <a:off x="706253" y="1284075"/>
                    <a:ext cx="27198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b="1">
                        <a:solidFill>
                          <a:schemeClr val="dk1"/>
                        </a:solidFill>
                      </a:rPr>
                      <a:t>Elastic Cloud Server (ECS)</a:t>
                    </a:r>
                    <a:r>
                      <a:rPr lang="en-SG" sz="1400" b="1">
                        <a:solidFill>
                          <a:schemeClr val="dk1"/>
                        </a:solidFill>
                        <a:latin typeface="Arial"/>
                        <a:ea typeface="Arial"/>
                        <a:cs typeface="Arial"/>
                        <a:sym typeface="Arial"/>
                      </a:rPr>
                      <a:t> </a:t>
                    </a:r>
                    <a:endParaRPr/>
                  </a:p>
                </p:txBody>
              </p:sp>
              <p:sp>
                <p:nvSpPr>
                  <p:cNvPr id="883" name="Google Shape;883;g22b887a0791_1_107"/>
                  <p:cNvSpPr/>
                  <p:nvPr/>
                </p:nvSpPr>
                <p:spPr>
                  <a:xfrm>
                    <a:off x="287648" y="1255129"/>
                    <a:ext cx="365700" cy="365700"/>
                  </a:xfrm>
                  <a:prstGeom prst="ellipse">
                    <a:avLst/>
                  </a:prstGeom>
                  <a:solidFill>
                    <a:srgbClr val="12467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b="1">
                        <a:solidFill>
                          <a:schemeClr val="lt1"/>
                        </a:solidFill>
                      </a:rPr>
                      <a:t>2</a:t>
                    </a:r>
                    <a:endParaRPr/>
                  </a:p>
                </p:txBody>
              </p:sp>
            </p:grpSp>
          </p:gr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g22bcaa53b44_2_14"/>
          <p:cNvSpPr txBox="1">
            <a:spLocks noGrp="1"/>
          </p:cNvSpPr>
          <p:nvPr>
            <p:ph type="sldNum" idx="12"/>
          </p:nvPr>
        </p:nvSpPr>
        <p:spPr>
          <a:xfrm>
            <a:off x="11839575" y="6459615"/>
            <a:ext cx="342900" cy="311100"/>
          </a:xfrm>
          <a:prstGeom prst="rect">
            <a:avLst/>
          </a:prstGeom>
        </p:spPr>
        <p:txBody>
          <a:bodyPr spcFirstLastPara="1" wrap="square" lIns="72000" tIns="72000" rIns="72000" bIns="72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SG"/>
              <a:t>19</a:t>
            </a:fld>
            <a:endParaRPr/>
          </a:p>
        </p:txBody>
      </p:sp>
      <p:sp>
        <p:nvSpPr>
          <p:cNvPr id="890" name="Google Shape;890;g22bcaa53b44_2_14"/>
          <p:cNvSpPr txBox="1"/>
          <p:nvPr/>
        </p:nvSpPr>
        <p:spPr>
          <a:xfrm>
            <a:off x="4990200" y="3090450"/>
            <a:ext cx="221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3200" i="1">
                <a:latin typeface="Times New Roman"/>
                <a:ea typeface="Times New Roman"/>
                <a:cs typeface="Times New Roman"/>
                <a:sym typeface="Times New Roman"/>
              </a:rPr>
              <a:t>Thank you!</a:t>
            </a:r>
            <a:endParaRPr sz="3200" i="1">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22bcaa53b44_2_30"/>
          <p:cNvSpPr txBox="1">
            <a:spLocks noGrp="1"/>
          </p:cNvSpPr>
          <p:nvPr>
            <p:ph type="sldNum" idx="12"/>
          </p:nvPr>
        </p:nvSpPr>
        <p:spPr>
          <a:xfrm>
            <a:off x="11839575" y="6459615"/>
            <a:ext cx="342900" cy="311100"/>
          </a:xfrm>
          <a:prstGeom prst="rect">
            <a:avLst/>
          </a:prstGeom>
        </p:spPr>
        <p:txBody>
          <a:bodyPr spcFirstLastPara="1" wrap="square" lIns="72000" tIns="72000" rIns="72000" bIns="72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SG"/>
              <a:t>2</a:t>
            </a:fld>
            <a:endParaRPr/>
          </a:p>
        </p:txBody>
      </p:sp>
      <p:sp>
        <p:nvSpPr>
          <p:cNvPr id="526" name="Google Shape;526;g22bcaa53b44_2_30"/>
          <p:cNvSpPr txBox="1">
            <a:spLocks noGrp="1"/>
          </p:cNvSpPr>
          <p:nvPr>
            <p:ph type="title"/>
          </p:nvPr>
        </p:nvSpPr>
        <p:spPr>
          <a:xfrm>
            <a:off x="160256" y="198310"/>
            <a:ext cx="10703700" cy="476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SG"/>
              <a:t>Group Members</a:t>
            </a:r>
            <a:endParaRPr/>
          </a:p>
        </p:txBody>
      </p:sp>
      <p:pic>
        <p:nvPicPr>
          <p:cNvPr id="527" name="Google Shape;527;g22bcaa53b44_2_30"/>
          <p:cNvPicPr preferRelativeResize="0"/>
          <p:nvPr/>
        </p:nvPicPr>
        <p:blipFill>
          <a:blip r:embed="rId3">
            <a:alphaModFix/>
          </a:blip>
          <a:stretch>
            <a:fillRect/>
          </a:stretch>
        </p:blipFill>
        <p:spPr>
          <a:xfrm>
            <a:off x="2279337" y="3613937"/>
            <a:ext cx="2265024" cy="2289225"/>
          </a:xfrm>
          <a:prstGeom prst="rect">
            <a:avLst/>
          </a:prstGeom>
          <a:noFill/>
          <a:ln>
            <a:noFill/>
          </a:ln>
        </p:spPr>
      </p:pic>
      <p:pic>
        <p:nvPicPr>
          <p:cNvPr id="528" name="Google Shape;528;g22bcaa53b44_2_30"/>
          <p:cNvPicPr preferRelativeResize="0"/>
          <p:nvPr/>
        </p:nvPicPr>
        <p:blipFill>
          <a:blip r:embed="rId4">
            <a:alphaModFix/>
          </a:blip>
          <a:stretch>
            <a:fillRect/>
          </a:stretch>
        </p:blipFill>
        <p:spPr>
          <a:xfrm>
            <a:off x="4039325" y="1629525"/>
            <a:ext cx="2203500" cy="2131425"/>
          </a:xfrm>
          <a:prstGeom prst="rect">
            <a:avLst/>
          </a:prstGeom>
          <a:noFill/>
          <a:ln>
            <a:noFill/>
          </a:ln>
        </p:spPr>
      </p:pic>
      <p:pic>
        <p:nvPicPr>
          <p:cNvPr id="529" name="Google Shape;529;g22bcaa53b44_2_30"/>
          <p:cNvPicPr preferRelativeResize="0"/>
          <p:nvPr/>
        </p:nvPicPr>
        <p:blipFill>
          <a:blip r:embed="rId5">
            <a:alphaModFix/>
          </a:blip>
          <a:stretch>
            <a:fillRect/>
          </a:stretch>
        </p:blipFill>
        <p:spPr>
          <a:xfrm>
            <a:off x="7444525" y="1562737"/>
            <a:ext cx="2265025" cy="2265001"/>
          </a:xfrm>
          <a:prstGeom prst="rect">
            <a:avLst/>
          </a:prstGeom>
          <a:noFill/>
          <a:ln>
            <a:noFill/>
          </a:ln>
        </p:spPr>
      </p:pic>
      <p:pic>
        <p:nvPicPr>
          <p:cNvPr id="530" name="Google Shape;530;g22bcaa53b44_2_30"/>
          <p:cNvPicPr preferRelativeResize="0"/>
          <p:nvPr/>
        </p:nvPicPr>
        <p:blipFill rotWithShape="1">
          <a:blip r:embed="rId6">
            <a:alphaModFix/>
          </a:blip>
          <a:srcRect l="22785" t="31108" r="22479" b="30251"/>
          <a:stretch/>
        </p:blipFill>
        <p:spPr>
          <a:xfrm>
            <a:off x="572600" y="1564530"/>
            <a:ext cx="2265027" cy="2261422"/>
          </a:xfrm>
          <a:prstGeom prst="rect">
            <a:avLst/>
          </a:prstGeom>
          <a:noFill/>
          <a:ln>
            <a:noFill/>
          </a:ln>
        </p:spPr>
      </p:pic>
      <p:pic>
        <p:nvPicPr>
          <p:cNvPr id="531" name="Google Shape;531;g22bcaa53b44_2_30"/>
          <p:cNvPicPr preferRelativeResize="0"/>
          <p:nvPr/>
        </p:nvPicPr>
        <p:blipFill>
          <a:blip r:embed="rId7">
            <a:alphaModFix/>
          </a:blip>
          <a:stretch>
            <a:fillRect/>
          </a:stretch>
        </p:blipFill>
        <p:spPr>
          <a:xfrm>
            <a:off x="5700049" y="3566682"/>
            <a:ext cx="2265024" cy="2206644"/>
          </a:xfrm>
          <a:prstGeom prst="rect">
            <a:avLst/>
          </a:prstGeom>
          <a:noFill/>
          <a:ln>
            <a:noFill/>
          </a:ln>
        </p:spPr>
      </p:pic>
      <p:sp>
        <p:nvSpPr>
          <p:cNvPr id="532" name="Google Shape;532;g22bcaa53b44_2_30"/>
          <p:cNvSpPr txBox="1"/>
          <p:nvPr/>
        </p:nvSpPr>
        <p:spPr>
          <a:xfrm>
            <a:off x="5086588" y="5706300"/>
            <a:ext cx="38595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SG" sz="1600" b="1"/>
              <a:t>Yin Li, </a:t>
            </a:r>
            <a:endParaRPr sz="1600" b="1"/>
          </a:p>
          <a:p>
            <a:pPr marL="0" lvl="0" indent="0" algn="ctr" rtl="0">
              <a:spcBef>
                <a:spcPts val="0"/>
              </a:spcBef>
              <a:spcAft>
                <a:spcPts val="0"/>
              </a:spcAft>
              <a:buNone/>
            </a:pPr>
            <a:r>
              <a:rPr lang="en-SG" sz="1600" b="1"/>
              <a:t>Industrial Systems Engineering</a:t>
            </a:r>
            <a:endParaRPr sz="1600" b="1"/>
          </a:p>
        </p:txBody>
      </p:sp>
      <p:sp>
        <p:nvSpPr>
          <p:cNvPr id="533" name="Google Shape;533;g22bcaa53b44_2_30"/>
          <p:cNvSpPr txBox="1"/>
          <p:nvPr/>
        </p:nvSpPr>
        <p:spPr>
          <a:xfrm>
            <a:off x="7444525" y="1075425"/>
            <a:ext cx="3109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b="1"/>
              <a:t>Nie Xiaoyu, Physics</a:t>
            </a:r>
            <a:endParaRPr sz="1600" b="1"/>
          </a:p>
        </p:txBody>
      </p:sp>
      <p:sp>
        <p:nvSpPr>
          <p:cNvPr id="534" name="Google Shape;534;g22bcaa53b44_2_30"/>
          <p:cNvSpPr txBox="1"/>
          <p:nvPr/>
        </p:nvSpPr>
        <p:spPr>
          <a:xfrm>
            <a:off x="2262496" y="5890550"/>
            <a:ext cx="2450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b="1"/>
              <a:t>Qi Fulin, Mathematics</a:t>
            </a:r>
            <a:endParaRPr sz="1600" b="1"/>
          </a:p>
        </p:txBody>
      </p:sp>
      <p:sp>
        <p:nvSpPr>
          <p:cNvPr id="535" name="Google Shape;535;g22bcaa53b44_2_30"/>
          <p:cNvSpPr txBox="1"/>
          <p:nvPr/>
        </p:nvSpPr>
        <p:spPr>
          <a:xfrm>
            <a:off x="9319800" y="5706300"/>
            <a:ext cx="2366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SG" sz="1600" b="1"/>
              <a:t>Zhang Zishuo, Business Analytics</a:t>
            </a:r>
            <a:endParaRPr sz="1600" b="1"/>
          </a:p>
        </p:txBody>
      </p:sp>
      <p:sp>
        <p:nvSpPr>
          <p:cNvPr id="536" name="Google Shape;536;g22bcaa53b44_2_30"/>
          <p:cNvSpPr txBox="1"/>
          <p:nvPr/>
        </p:nvSpPr>
        <p:spPr>
          <a:xfrm>
            <a:off x="4039313" y="952425"/>
            <a:ext cx="22035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SG" sz="1600" b="1"/>
              <a:t>Lyu Lanqing, Quantitative Finance</a:t>
            </a:r>
            <a:endParaRPr sz="1700" b="1"/>
          </a:p>
        </p:txBody>
      </p:sp>
      <p:sp>
        <p:nvSpPr>
          <p:cNvPr id="537" name="Google Shape;537;g22bcaa53b44_2_30"/>
          <p:cNvSpPr txBox="1"/>
          <p:nvPr/>
        </p:nvSpPr>
        <p:spPr>
          <a:xfrm>
            <a:off x="-9400" y="952425"/>
            <a:ext cx="34290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SG" sz="1600" b="1"/>
              <a:t>Kong Heyi, </a:t>
            </a:r>
            <a:endParaRPr sz="1600" b="1"/>
          </a:p>
          <a:p>
            <a:pPr marL="0" lvl="0" indent="0" algn="ctr" rtl="0">
              <a:spcBef>
                <a:spcPts val="0"/>
              </a:spcBef>
              <a:spcAft>
                <a:spcPts val="0"/>
              </a:spcAft>
              <a:buNone/>
            </a:pPr>
            <a:r>
              <a:rPr lang="en-SG" sz="1600" b="1"/>
              <a:t>Computer Science</a:t>
            </a:r>
            <a:endParaRPr sz="1600" b="1"/>
          </a:p>
        </p:txBody>
      </p:sp>
      <p:pic>
        <p:nvPicPr>
          <p:cNvPr id="538" name="Google Shape;538;g22bcaa53b44_2_30"/>
          <p:cNvPicPr preferRelativeResize="0"/>
          <p:nvPr/>
        </p:nvPicPr>
        <p:blipFill rotWithShape="1">
          <a:blip r:embed="rId8">
            <a:alphaModFix/>
          </a:blip>
          <a:srcRect l="31972" r="16592" b="22148"/>
          <a:stretch/>
        </p:blipFill>
        <p:spPr>
          <a:xfrm>
            <a:off x="9319800" y="3515400"/>
            <a:ext cx="2171400" cy="21909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g219f2875a42_5_5"/>
          <p:cNvSpPr txBox="1">
            <a:spLocks noGrp="1"/>
          </p:cNvSpPr>
          <p:nvPr>
            <p:ph type="sldNum" idx="12"/>
          </p:nvPr>
        </p:nvSpPr>
        <p:spPr>
          <a:xfrm>
            <a:off x="11839575" y="6459615"/>
            <a:ext cx="342900" cy="311100"/>
          </a:xfrm>
          <a:prstGeom prst="rect">
            <a:avLst/>
          </a:prstGeom>
        </p:spPr>
        <p:txBody>
          <a:bodyPr spcFirstLastPara="1" wrap="square" lIns="72000" tIns="72000" rIns="72000" bIns="72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SG"/>
              <a:t>20</a:t>
            </a:fld>
            <a:endParaRPr/>
          </a:p>
        </p:txBody>
      </p:sp>
      <p:sp>
        <p:nvSpPr>
          <p:cNvPr id="897" name="Google Shape;897;g219f2875a42_5_5"/>
          <p:cNvSpPr txBox="1">
            <a:spLocks noGrp="1"/>
          </p:cNvSpPr>
          <p:nvPr>
            <p:ph type="title"/>
          </p:nvPr>
        </p:nvSpPr>
        <p:spPr>
          <a:xfrm>
            <a:off x="160256" y="198310"/>
            <a:ext cx="10703700" cy="476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SG"/>
              <a:t>Team Alchemy Squad</a:t>
            </a:r>
            <a:endParaRPr/>
          </a:p>
        </p:txBody>
      </p:sp>
      <p:pic>
        <p:nvPicPr>
          <p:cNvPr id="898" name="Google Shape;898;g219f2875a42_5_5"/>
          <p:cNvPicPr preferRelativeResize="0"/>
          <p:nvPr/>
        </p:nvPicPr>
        <p:blipFill>
          <a:blip r:embed="rId3">
            <a:alphaModFix/>
          </a:blip>
          <a:stretch>
            <a:fillRect/>
          </a:stretch>
        </p:blipFill>
        <p:spPr>
          <a:xfrm>
            <a:off x="2279337" y="3613937"/>
            <a:ext cx="2265024" cy="2289225"/>
          </a:xfrm>
          <a:prstGeom prst="rect">
            <a:avLst/>
          </a:prstGeom>
          <a:noFill/>
          <a:ln>
            <a:noFill/>
          </a:ln>
        </p:spPr>
      </p:pic>
      <p:pic>
        <p:nvPicPr>
          <p:cNvPr id="899" name="Google Shape;899;g219f2875a42_5_5"/>
          <p:cNvPicPr preferRelativeResize="0"/>
          <p:nvPr/>
        </p:nvPicPr>
        <p:blipFill>
          <a:blip r:embed="rId4">
            <a:alphaModFix/>
          </a:blip>
          <a:stretch>
            <a:fillRect/>
          </a:stretch>
        </p:blipFill>
        <p:spPr>
          <a:xfrm>
            <a:off x="4039325" y="1629525"/>
            <a:ext cx="2203500" cy="2131425"/>
          </a:xfrm>
          <a:prstGeom prst="rect">
            <a:avLst/>
          </a:prstGeom>
          <a:noFill/>
          <a:ln>
            <a:noFill/>
          </a:ln>
        </p:spPr>
      </p:pic>
      <p:pic>
        <p:nvPicPr>
          <p:cNvPr id="900" name="Google Shape;900;g219f2875a42_5_5"/>
          <p:cNvPicPr preferRelativeResize="0"/>
          <p:nvPr/>
        </p:nvPicPr>
        <p:blipFill>
          <a:blip r:embed="rId5">
            <a:alphaModFix/>
          </a:blip>
          <a:stretch>
            <a:fillRect/>
          </a:stretch>
        </p:blipFill>
        <p:spPr>
          <a:xfrm>
            <a:off x="7444525" y="1562737"/>
            <a:ext cx="2265025" cy="2265001"/>
          </a:xfrm>
          <a:prstGeom prst="rect">
            <a:avLst/>
          </a:prstGeom>
          <a:noFill/>
          <a:ln>
            <a:noFill/>
          </a:ln>
        </p:spPr>
      </p:pic>
      <p:pic>
        <p:nvPicPr>
          <p:cNvPr id="901" name="Google Shape;901;g219f2875a42_5_5"/>
          <p:cNvPicPr preferRelativeResize="0"/>
          <p:nvPr/>
        </p:nvPicPr>
        <p:blipFill rotWithShape="1">
          <a:blip r:embed="rId6">
            <a:alphaModFix/>
          </a:blip>
          <a:srcRect l="22785" t="31108" r="22479" b="30251"/>
          <a:stretch/>
        </p:blipFill>
        <p:spPr>
          <a:xfrm>
            <a:off x="572600" y="1564530"/>
            <a:ext cx="2265027" cy="2261422"/>
          </a:xfrm>
          <a:prstGeom prst="rect">
            <a:avLst/>
          </a:prstGeom>
          <a:noFill/>
          <a:ln>
            <a:noFill/>
          </a:ln>
        </p:spPr>
      </p:pic>
      <p:pic>
        <p:nvPicPr>
          <p:cNvPr id="902" name="Google Shape;902;g219f2875a42_5_5"/>
          <p:cNvPicPr preferRelativeResize="0"/>
          <p:nvPr/>
        </p:nvPicPr>
        <p:blipFill>
          <a:blip r:embed="rId7">
            <a:alphaModFix/>
          </a:blip>
          <a:stretch>
            <a:fillRect/>
          </a:stretch>
        </p:blipFill>
        <p:spPr>
          <a:xfrm>
            <a:off x="5700049" y="3566682"/>
            <a:ext cx="2265024" cy="2206644"/>
          </a:xfrm>
          <a:prstGeom prst="rect">
            <a:avLst/>
          </a:prstGeom>
          <a:noFill/>
          <a:ln>
            <a:noFill/>
          </a:ln>
        </p:spPr>
      </p:pic>
      <p:sp>
        <p:nvSpPr>
          <p:cNvPr id="903" name="Google Shape;903;g219f2875a42_5_5"/>
          <p:cNvSpPr txBox="1"/>
          <p:nvPr/>
        </p:nvSpPr>
        <p:spPr>
          <a:xfrm>
            <a:off x="5086588" y="5706300"/>
            <a:ext cx="38595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SG" sz="1600" b="1"/>
              <a:t>Yin Li, </a:t>
            </a:r>
            <a:endParaRPr sz="1600" b="1"/>
          </a:p>
          <a:p>
            <a:pPr marL="0" lvl="0" indent="0" algn="ctr" rtl="0">
              <a:spcBef>
                <a:spcPts val="0"/>
              </a:spcBef>
              <a:spcAft>
                <a:spcPts val="0"/>
              </a:spcAft>
              <a:buNone/>
            </a:pPr>
            <a:r>
              <a:rPr lang="en-SG" sz="1600" b="1"/>
              <a:t>Industrial Systems Engineering</a:t>
            </a:r>
            <a:endParaRPr sz="1600" b="1"/>
          </a:p>
        </p:txBody>
      </p:sp>
      <p:sp>
        <p:nvSpPr>
          <p:cNvPr id="904" name="Google Shape;904;g219f2875a42_5_5"/>
          <p:cNvSpPr txBox="1"/>
          <p:nvPr/>
        </p:nvSpPr>
        <p:spPr>
          <a:xfrm>
            <a:off x="7444525" y="1075425"/>
            <a:ext cx="3109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b="1"/>
              <a:t>Nie Xiaoyu, Physics</a:t>
            </a:r>
            <a:endParaRPr sz="1600" b="1"/>
          </a:p>
        </p:txBody>
      </p:sp>
      <p:sp>
        <p:nvSpPr>
          <p:cNvPr id="905" name="Google Shape;905;g219f2875a42_5_5"/>
          <p:cNvSpPr txBox="1"/>
          <p:nvPr/>
        </p:nvSpPr>
        <p:spPr>
          <a:xfrm>
            <a:off x="2201246" y="5903150"/>
            <a:ext cx="2450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b="1"/>
              <a:t>Qi Fulin, Mathematics</a:t>
            </a:r>
            <a:endParaRPr sz="1600" b="1"/>
          </a:p>
        </p:txBody>
      </p:sp>
      <p:sp>
        <p:nvSpPr>
          <p:cNvPr id="906" name="Google Shape;906;g219f2875a42_5_5"/>
          <p:cNvSpPr txBox="1"/>
          <p:nvPr/>
        </p:nvSpPr>
        <p:spPr>
          <a:xfrm>
            <a:off x="9381050" y="5706300"/>
            <a:ext cx="2366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SG" sz="1600" b="1"/>
              <a:t>Zhang Zishuo, Business Analytics</a:t>
            </a:r>
            <a:endParaRPr sz="1600" b="1"/>
          </a:p>
        </p:txBody>
      </p:sp>
      <p:sp>
        <p:nvSpPr>
          <p:cNvPr id="907" name="Google Shape;907;g219f2875a42_5_5"/>
          <p:cNvSpPr txBox="1"/>
          <p:nvPr/>
        </p:nvSpPr>
        <p:spPr>
          <a:xfrm>
            <a:off x="4039313" y="952425"/>
            <a:ext cx="22035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SG" sz="1600" b="1"/>
              <a:t>Lyu Lanqing, Quantitative Finance</a:t>
            </a:r>
            <a:endParaRPr sz="1700" b="1"/>
          </a:p>
        </p:txBody>
      </p:sp>
      <p:sp>
        <p:nvSpPr>
          <p:cNvPr id="908" name="Google Shape;908;g219f2875a42_5_5"/>
          <p:cNvSpPr txBox="1"/>
          <p:nvPr/>
        </p:nvSpPr>
        <p:spPr>
          <a:xfrm>
            <a:off x="-9400" y="952425"/>
            <a:ext cx="34290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SG" sz="1600" b="1"/>
              <a:t>Kong Heyi, </a:t>
            </a:r>
            <a:endParaRPr sz="1600" b="1"/>
          </a:p>
          <a:p>
            <a:pPr marL="0" lvl="0" indent="0" algn="ctr" rtl="0">
              <a:spcBef>
                <a:spcPts val="0"/>
              </a:spcBef>
              <a:spcAft>
                <a:spcPts val="0"/>
              </a:spcAft>
              <a:buNone/>
            </a:pPr>
            <a:r>
              <a:rPr lang="en-SG" sz="1600" b="1"/>
              <a:t>Computer Science</a:t>
            </a:r>
            <a:endParaRPr sz="1600" b="1"/>
          </a:p>
        </p:txBody>
      </p:sp>
      <p:pic>
        <p:nvPicPr>
          <p:cNvPr id="909" name="Google Shape;909;g219f2875a42_5_5"/>
          <p:cNvPicPr preferRelativeResize="0"/>
          <p:nvPr/>
        </p:nvPicPr>
        <p:blipFill rotWithShape="1">
          <a:blip r:embed="rId8">
            <a:alphaModFix/>
          </a:blip>
          <a:srcRect l="31972" r="16592" b="22148"/>
          <a:stretch/>
        </p:blipFill>
        <p:spPr>
          <a:xfrm>
            <a:off x="9319800" y="3574550"/>
            <a:ext cx="2171400" cy="2190900"/>
          </a:xfrm>
          <a:prstGeom prst="ellipse">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C49CDE-648A-A15A-7C03-32F4896F997A}"/>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17E065D1-C36F-DDAB-0DDE-E057F32942D6}"/>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60EE65CC-1CC5-4EDF-35CA-02E6DF84FC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SG" smtClean="0"/>
              <a:t>21</a:t>
            </a:fld>
            <a:endParaRPr lang="en-SG"/>
          </a:p>
        </p:txBody>
      </p:sp>
      <p:sp>
        <p:nvSpPr>
          <p:cNvPr id="5" name="Title 4">
            <a:extLst>
              <a:ext uri="{FF2B5EF4-FFF2-40B4-BE49-F238E27FC236}">
                <a16:creationId xmlns:a16="http://schemas.microsoft.com/office/drawing/2014/main" id="{463DFB04-51A6-59EE-F3AC-0F10F9EE131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86496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454CCF-E251-0CDE-BEDB-9F799F08E90A}"/>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0BD545EC-C97D-F40A-C58A-45003C0824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SG" smtClean="0"/>
              <a:t>22</a:t>
            </a:fld>
            <a:endParaRPr lang="en-SG"/>
          </a:p>
        </p:txBody>
      </p:sp>
      <p:sp>
        <p:nvSpPr>
          <p:cNvPr id="5" name="Title 4">
            <a:extLst>
              <a:ext uri="{FF2B5EF4-FFF2-40B4-BE49-F238E27FC236}">
                <a16:creationId xmlns:a16="http://schemas.microsoft.com/office/drawing/2014/main" id="{FCD119B4-08FF-49F6-6C3D-CED2CF1CE4E8}"/>
              </a:ext>
            </a:extLst>
          </p:cNvPr>
          <p:cNvSpPr>
            <a:spLocks noGrp="1"/>
          </p:cNvSpPr>
          <p:nvPr>
            <p:ph type="title"/>
          </p:nvPr>
        </p:nvSpPr>
        <p:spPr/>
        <p:txBody>
          <a:bodyPr/>
          <a:lstStyle/>
          <a:p>
            <a:r>
              <a:rPr lang="en-US" dirty="0"/>
              <a:t>Appendix</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1D497BC-6D2A-BE67-6263-6FABF80FB726}"/>
                  </a:ext>
                </a:extLst>
              </p:cNvPr>
              <p:cNvSpPr txBox="1"/>
              <p:nvPr/>
            </p:nvSpPr>
            <p:spPr>
              <a:xfrm>
                <a:off x="341453" y="1436746"/>
                <a:ext cx="4345228" cy="763671"/>
              </a:xfrm>
              <a:prstGeom prst="rect">
                <a:avLst/>
              </a:prstGeom>
              <a:noFill/>
            </p:spPr>
            <p:txBody>
              <a:bodyPr wrap="none" lIns="0" tIns="0" rIns="0" bIns="0" rtlCol="0">
                <a:spAutoFit/>
              </a:bodyPr>
              <a:lstStyle/>
              <a:p>
                <a:r>
                  <a:rPr lang="en-US" sz="2400" b="0" dirty="0">
                    <a:latin typeface="Cambria Math" panose="02040503050406030204" pitchFamily="18" charset="0"/>
                  </a:rPr>
                  <a:t>1. Correlation Formula:</a:t>
                </a:r>
              </a:p>
              <a:p>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Γ</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e>
                          </m:d>
                        </m:sup>
                      </m:sSup>
                      <m:r>
                        <a:rPr lang="en-US" sz="2400" b="0" i="1" smtClean="0">
                          <a:latin typeface="Cambria Math" panose="02040503050406030204" pitchFamily="18" charset="0"/>
                        </a:rPr>
                        <m:t>(0,</m:t>
                      </m:r>
                      <m:r>
                        <a:rPr lang="en-US" sz="2400" b="0" i="1" smtClean="0">
                          <a:latin typeface="Cambria Math" panose="02040503050406030204" pitchFamily="18" charset="0"/>
                        </a:rPr>
                        <m:t>𝑇</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𝑇</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oMath>
                  </m:oMathPara>
                </a14:m>
                <a:endParaRPr lang="en-US" sz="2400" dirty="0"/>
              </a:p>
            </p:txBody>
          </p:sp>
        </mc:Choice>
        <mc:Fallback>
          <p:sp>
            <p:nvSpPr>
              <p:cNvPr id="6" name="TextBox 5">
                <a:extLst>
                  <a:ext uri="{FF2B5EF4-FFF2-40B4-BE49-F238E27FC236}">
                    <a16:creationId xmlns:a16="http://schemas.microsoft.com/office/drawing/2014/main" id="{B1D497BC-6D2A-BE67-6263-6FABF80FB726}"/>
                  </a:ext>
                </a:extLst>
              </p:cNvPr>
              <p:cNvSpPr txBox="1">
                <a:spLocks noRot="1" noChangeAspect="1" noMove="1" noResize="1" noEditPoints="1" noAdjustHandles="1" noChangeArrowheads="1" noChangeShapeType="1" noTextEdit="1"/>
              </p:cNvSpPr>
              <p:nvPr/>
            </p:nvSpPr>
            <p:spPr>
              <a:xfrm>
                <a:off x="341453" y="1436746"/>
                <a:ext cx="4345228" cy="763671"/>
              </a:xfrm>
              <a:prstGeom prst="rect">
                <a:avLst/>
              </a:prstGeom>
              <a:blipFill>
                <a:blip r:embed="rId2"/>
                <a:stretch>
                  <a:fillRect l="-4070" t="-13115" r="-872" b="-16393"/>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AAEC0AA5-9970-AC31-BDE5-8043E5562060}"/>
              </a:ext>
            </a:extLst>
          </p:cNvPr>
          <p:cNvSpPr/>
          <p:nvPr/>
        </p:nvSpPr>
        <p:spPr>
          <a:xfrm>
            <a:off x="0" y="5903089"/>
            <a:ext cx="12192000" cy="954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179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2D70D6-FC0B-9348-53E1-A951643F31AA}"/>
              </a:ext>
            </a:extLst>
          </p:cNvPr>
          <p:cNvSpPr/>
          <p:nvPr/>
        </p:nvSpPr>
        <p:spPr>
          <a:xfrm>
            <a:off x="-9524" y="0"/>
            <a:ext cx="12192000" cy="13542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83454CCF-E251-0CDE-BEDB-9F799F08E90A}"/>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0BD545EC-C97D-F40A-C58A-45003C0824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SG" smtClean="0"/>
              <a:t>23</a:t>
            </a:fld>
            <a:endParaRPr lang="en-SG"/>
          </a:p>
        </p:txBody>
      </p:sp>
      <p:sp>
        <p:nvSpPr>
          <p:cNvPr id="11" name="Rectangle 10">
            <a:extLst>
              <a:ext uri="{FF2B5EF4-FFF2-40B4-BE49-F238E27FC236}">
                <a16:creationId xmlns:a16="http://schemas.microsoft.com/office/drawing/2014/main" id="{AAEC0AA5-9970-AC31-BDE5-8043E5562060}"/>
              </a:ext>
            </a:extLst>
          </p:cNvPr>
          <p:cNvSpPr/>
          <p:nvPr/>
        </p:nvSpPr>
        <p:spPr>
          <a:xfrm>
            <a:off x="0" y="5903089"/>
            <a:ext cx="12192000" cy="954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Bar chart&#10;&#10;Description automatically generated with medium confidence">
            <a:extLst>
              <a:ext uri="{FF2B5EF4-FFF2-40B4-BE49-F238E27FC236}">
                <a16:creationId xmlns:a16="http://schemas.microsoft.com/office/drawing/2014/main" id="{6C58948B-BA27-9722-2DE0-F2339B462E42}"/>
              </a:ext>
            </a:extLst>
          </p:cNvPr>
          <p:cNvPicPr>
            <a:picLocks noChangeAspect="1"/>
          </p:cNvPicPr>
          <p:nvPr/>
        </p:nvPicPr>
        <p:blipFill>
          <a:blip r:embed="rId2"/>
          <a:stretch>
            <a:fillRect/>
          </a:stretch>
        </p:blipFill>
        <p:spPr>
          <a:xfrm>
            <a:off x="418795" y="0"/>
            <a:ext cx="11001986" cy="6858000"/>
          </a:xfrm>
          <a:prstGeom prst="rect">
            <a:avLst/>
          </a:prstGeom>
        </p:spPr>
      </p:pic>
    </p:spTree>
    <p:extLst>
      <p:ext uri="{BB962C8B-B14F-4D97-AF65-F5344CB8AC3E}">
        <p14:creationId xmlns:p14="http://schemas.microsoft.com/office/powerpoint/2010/main" val="2540188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g22b77832325_0_10"/>
          <p:cNvSpPr txBox="1">
            <a:spLocks noGrp="1"/>
          </p:cNvSpPr>
          <p:nvPr>
            <p:ph type="sldNum" idx="12"/>
          </p:nvPr>
        </p:nvSpPr>
        <p:spPr>
          <a:xfrm>
            <a:off x="11839575" y="6459615"/>
            <a:ext cx="342900" cy="311100"/>
          </a:xfrm>
          <a:prstGeom prst="rect">
            <a:avLst/>
          </a:prstGeom>
          <a:noFill/>
          <a:ln>
            <a:noFill/>
          </a:ln>
        </p:spPr>
        <p:txBody>
          <a:bodyPr spcFirstLastPara="1" wrap="square" lIns="72000" tIns="72000" rIns="72000" bIns="72000" anchor="ctr" anchorCtr="0">
            <a:noAutofit/>
          </a:bodyPr>
          <a:lstStyle/>
          <a:p>
            <a:pPr marL="0" lvl="0" indent="0" algn="r" rtl="0">
              <a:spcBef>
                <a:spcPts val="0"/>
              </a:spcBef>
              <a:spcAft>
                <a:spcPts val="0"/>
              </a:spcAft>
              <a:buNone/>
            </a:pPr>
            <a:fld id="{00000000-1234-1234-1234-123412341234}" type="slidenum">
              <a:rPr lang="en-SG"/>
              <a:t>3</a:t>
            </a:fld>
            <a:endParaRPr/>
          </a:p>
        </p:txBody>
      </p:sp>
      <p:sp>
        <p:nvSpPr>
          <p:cNvPr id="544" name="Google Shape;544;g22b77832325_0_10"/>
          <p:cNvSpPr txBox="1">
            <a:spLocks noGrp="1"/>
          </p:cNvSpPr>
          <p:nvPr>
            <p:ph type="title"/>
          </p:nvPr>
        </p:nvSpPr>
        <p:spPr>
          <a:xfrm>
            <a:off x="160256" y="179485"/>
            <a:ext cx="10703700" cy="476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000"/>
              <a:buFont typeface="Arial"/>
              <a:buNone/>
            </a:pPr>
            <a:r>
              <a:rPr lang="en-SG"/>
              <a:t>Content Overview</a:t>
            </a:r>
            <a:endParaRPr/>
          </a:p>
        </p:txBody>
      </p:sp>
      <p:grpSp>
        <p:nvGrpSpPr>
          <p:cNvPr id="545" name="Google Shape;545;g22b77832325_0_10"/>
          <p:cNvGrpSpPr/>
          <p:nvPr/>
        </p:nvGrpSpPr>
        <p:grpSpPr>
          <a:xfrm>
            <a:off x="557158" y="1702350"/>
            <a:ext cx="5550342" cy="400200"/>
            <a:chOff x="350073" y="1321350"/>
            <a:chExt cx="5550342" cy="400200"/>
          </a:xfrm>
        </p:grpSpPr>
        <p:sp>
          <p:nvSpPr>
            <p:cNvPr id="546" name="Google Shape;546;g22b77832325_0_10"/>
            <p:cNvSpPr/>
            <p:nvPr/>
          </p:nvSpPr>
          <p:spPr>
            <a:xfrm>
              <a:off x="350073" y="1323142"/>
              <a:ext cx="365700" cy="365700"/>
            </a:xfrm>
            <a:prstGeom prst="ellipse">
              <a:avLst/>
            </a:prstGeom>
            <a:solidFill>
              <a:srgbClr val="12467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b="1">
                  <a:solidFill>
                    <a:schemeClr val="lt1"/>
                  </a:solidFill>
                </a:rPr>
                <a:t>2</a:t>
              </a:r>
              <a:endParaRPr/>
            </a:p>
          </p:txBody>
        </p:sp>
        <p:sp>
          <p:nvSpPr>
            <p:cNvPr id="547" name="Google Shape;547;g22b77832325_0_10"/>
            <p:cNvSpPr txBox="1"/>
            <p:nvPr/>
          </p:nvSpPr>
          <p:spPr>
            <a:xfrm>
              <a:off x="762015" y="1321350"/>
              <a:ext cx="5138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2000" b="1">
                  <a:solidFill>
                    <a:schemeClr val="dk1"/>
                  </a:solidFill>
                </a:rPr>
                <a:t>Model Development and Implementation</a:t>
              </a:r>
              <a:r>
                <a:rPr lang="en-SG" sz="1400" b="1">
                  <a:solidFill>
                    <a:schemeClr val="dk1"/>
                  </a:solidFill>
                  <a:latin typeface="Arial"/>
                  <a:ea typeface="Arial"/>
                  <a:cs typeface="Arial"/>
                  <a:sym typeface="Arial"/>
                </a:rPr>
                <a:t> </a:t>
              </a:r>
              <a:endParaRPr/>
            </a:p>
          </p:txBody>
        </p:sp>
      </p:grpSp>
      <p:sp>
        <p:nvSpPr>
          <p:cNvPr id="548" name="Google Shape;548;g22b77832325_0_10"/>
          <p:cNvSpPr txBox="1"/>
          <p:nvPr/>
        </p:nvSpPr>
        <p:spPr>
          <a:xfrm>
            <a:off x="906300" y="2048200"/>
            <a:ext cx="5138400" cy="14775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dk1"/>
              </a:buClr>
              <a:buSzPts val="1800"/>
              <a:buAutoNum type="alphaLcPeriod"/>
            </a:pPr>
            <a:r>
              <a:rPr lang="en-SG" sz="1800" dirty="0">
                <a:solidFill>
                  <a:schemeClr val="dk1"/>
                </a:solidFill>
              </a:rPr>
              <a:t>Data cleaning</a:t>
            </a:r>
            <a:endParaRPr sz="1800" dirty="0">
              <a:solidFill>
                <a:schemeClr val="dk1"/>
              </a:solidFill>
            </a:endParaRPr>
          </a:p>
          <a:p>
            <a:pPr marL="457200" marR="0" lvl="0" indent="0" algn="l" rtl="0">
              <a:spcBef>
                <a:spcPts val="0"/>
              </a:spcBef>
              <a:spcAft>
                <a:spcPts val="0"/>
              </a:spcAft>
              <a:buNone/>
            </a:pPr>
            <a:r>
              <a:rPr lang="en-SG" sz="1800" dirty="0" err="1">
                <a:solidFill>
                  <a:schemeClr val="dk1"/>
                </a:solidFill>
              </a:rPr>
              <a:t>i</a:t>
            </a:r>
            <a:r>
              <a:rPr lang="en-SG" sz="1800" dirty="0">
                <a:solidFill>
                  <a:schemeClr val="dk1"/>
                </a:solidFill>
              </a:rPr>
              <a:t>. Input normalization formula</a:t>
            </a:r>
            <a:endParaRPr sz="1800" dirty="0">
              <a:solidFill>
                <a:schemeClr val="dk1"/>
              </a:solidFill>
            </a:endParaRPr>
          </a:p>
          <a:p>
            <a:pPr marL="457200" marR="0" lvl="0" indent="0" algn="l" rtl="0">
              <a:spcBef>
                <a:spcPts val="0"/>
              </a:spcBef>
              <a:spcAft>
                <a:spcPts val="0"/>
              </a:spcAft>
              <a:buNone/>
            </a:pPr>
            <a:r>
              <a:rPr lang="en-SG" sz="1800" dirty="0">
                <a:solidFill>
                  <a:schemeClr val="dk1"/>
                </a:solidFill>
              </a:rPr>
              <a:t>ii. Label selection</a:t>
            </a:r>
            <a:endParaRPr sz="1800" dirty="0">
              <a:solidFill>
                <a:schemeClr val="dk1"/>
              </a:solidFill>
            </a:endParaRPr>
          </a:p>
          <a:p>
            <a:pPr marL="114300" marR="0" lvl="0" algn="l" rtl="0">
              <a:spcBef>
                <a:spcPts val="0"/>
              </a:spcBef>
              <a:spcAft>
                <a:spcPts val="0"/>
              </a:spcAft>
              <a:buClr>
                <a:schemeClr val="dk1"/>
              </a:buClr>
              <a:buSzPts val="1800"/>
            </a:pPr>
            <a:r>
              <a:rPr lang="en-SG" sz="1800" dirty="0">
                <a:solidFill>
                  <a:schemeClr val="dk1"/>
                </a:solidFill>
              </a:rPr>
              <a:t>b.  Schematic of neural network in our model</a:t>
            </a:r>
            <a:endParaRPr sz="1800" dirty="0">
              <a:solidFill>
                <a:schemeClr val="dk1"/>
              </a:solidFill>
            </a:endParaRPr>
          </a:p>
          <a:p>
            <a:pPr marL="114300" marR="0" lvl="0" algn="l" rtl="0">
              <a:spcBef>
                <a:spcPts val="0"/>
              </a:spcBef>
              <a:spcAft>
                <a:spcPts val="0"/>
              </a:spcAft>
              <a:buClr>
                <a:schemeClr val="dk1"/>
              </a:buClr>
              <a:buSzPts val="1800"/>
            </a:pPr>
            <a:r>
              <a:rPr lang="en-SG" sz="1800" dirty="0">
                <a:solidFill>
                  <a:schemeClr val="dk1"/>
                </a:solidFill>
              </a:rPr>
              <a:t>c.  Trading procedure </a:t>
            </a:r>
            <a:endParaRPr sz="1800" dirty="0">
              <a:solidFill>
                <a:schemeClr val="dk1"/>
              </a:solidFill>
            </a:endParaRPr>
          </a:p>
        </p:txBody>
      </p:sp>
      <p:sp>
        <p:nvSpPr>
          <p:cNvPr id="549" name="Google Shape;549;g22b77832325_0_10"/>
          <p:cNvSpPr txBox="1"/>
          <p:nvPr/>
        </p:nvSpPr>
        <p:spPr>
          <a:xfrm>
            <a:off x="906300" y="3964750"/>
            <a:ext cx="6502800" cy="14160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dk1"/>
              </a:buClr>
              <a:buSzPts val="1800"/>
              <a:buAutoNum type="alphaLcPeriod"/>
            </a:pPr>
            <a:r>
              <a:rPr lang="en-SG" sz="1800">
                <a:solidFill>
                  <a:schemeClr val="dk1"/>
                </a:solidFill>
              </a:rPr>
              <a:t>Training loss and epoch selection</a:t>
            </a:r>
            <a:endParaRPr sz="1800">
              <a:solidFill>
                <a:schemeClr val="dk1"/>
              </a:solidFill>
            </a:endParaRPr>
          </a:p>
          <a:p>
            <a:pPr marL="457200" marR="0" lvl="0" indent="-342900" algn="l" rtl="0">
              <a:spcBef>
                <a:spcPts val="0"/>
              </a:spcBef>
              <a:spcAft>
                <a:spcPts val="0"/>
              </a:spcAft>
              <a:buClr>
                <a:schemeClr val="dk1"/>
              </a:buClr>
              <a:buSzPts val="1800"/>
              <a:buAutoNum type="alphaLcPeriod"/>
            </a:pPr>
            <a:r>
              <a:rPr lang="en-SG" sz="1800">
                <a:solidFill>
                  <a:schemeClr val="dk1"/>
                </a:solidFill>
              </a:rPr>
              <a:t>Trading results</a:t>
            </a:r>
            <a:endParaRPr sz="1800">
              <a:solidFill>
                <a:schemeClr val="dk1"/>
              </a:solidFill>
            </a:endParaRPr>
          </a:p>
          <a:p>
            <a:pPr marL="457200" marR="0" lvl="0" indent="-342900" algn="l" rtl="0">
              <a:spcBef>
                <a:spcPts val="0"/>
              </a:spcBef>
              <a:spcAft>
                <a:spcPts val="0"/>
              </a:spcAft>
              <a:buClr>
                <a:schemeClr val="dk1"/>
              </a:buClr>
              <a:buSzPts val="1800"/>
              <a:buAutoNum type="alphaLcPeriod"/>
            </a:pPr>
            <a:r>
              <a:rPr lang="en-SG" sz="1800">
                <a:solidFill>
                  <a:schemeClr val="dk1"/>
                </a:solidFill>
              </a:rPr>
              <a:t>Alternative trading strategy</a:t>
            </a:r>
            <a:endParaRPr sz="1800">
              <a:solidFill>
                <a:schemeClr val="dk1"/>
              </a:solidFill>
            </a:endParaRPr>
          </a:p>
          <a:p>
            <a:pPr marL="457200" marR="0" lvl="0" indent="-342900" algn="l" rtl="0">
              <a:spcBef>
                <a:spcPts val="0"/>
              </a:spcBef>
              <a:spcAft>
                <a:spcPts val="0"/>
              </a:spcAft>
              <a:buClr>
                <a:schemeClr val="dk1"/>
              </a:buClr>
              <a:buSzPts val="1800"/>
              <a:buAutoNum type="alphaLcPeriod"/>
            </a:pPr>
            <a:r>
              <a:rPr lang="en-SG" sz="1800">
                <a:solidFill>
                  <a:schemeClr val="dk1"/>
                </a:solidFill>
              </a:rPr>
              <a:t>Exploration of methods and potential improvement</a:t>
            </a:r>
            <a:endParaRPr sz="1800">
              <a:solidFill>
                <a:schemeClr val="dk1"/>
              </a:solidFill>
            </a:endParaRPr>
          </a:p>
          <a:p>
            <a:pPr marL="457200" marR="0" lvl="0" indent="0" algn="l" rtl="0">
              <a:spcBef>
                <a:spcPts val="0"/>
              </a:spcBef>
              <a:spcAft>
                <a:spcPts val="0"/>
              </a:spcAft>
              <a:buNone/>
            </a:pPr>
            <a:endParaRPr b="1">
              <a:solidFill>
                <a:schemeClr val="dk1"/>
              </a:solidFill>
            </a:endParaRPr>
          </a:p>
        </p:txBody>
      </p:sp>
      <p:grpSp>
        <p:nvGrpSpPr>
          <p:cNvPr id="550" name="Google Shape;550;g22b77832325_0_10"/>
          <p:cNvGrpSpPr/>
          <p:nvPr/>
        </p:nvGrpSpPr>
        <p:grpSpPr>
          <a:xfrm>
            <a:off x="557158" y="3572875"/>
            <a:ext cx="5782542" cy="400200"/>
            <a:chOff x="350073" y="1343925"/>
            <a:chExt cx="5782542" cy="400200"/>
          </a:xfrm>
        </p:grpSpPr>
        <p:sp>
          <p:nvSpPr>
            <p:cNvPr id="551" name="Google Shape;551;g22b77832325_0_10"/>
            <p:cNvSpPr/>
            <p:nvPr/>
          </p:nvSpPr>
          <p:spPr>
            <a:xfrm>
              <a:off x="350073" y="1345729"/>
              <a:ext cx="365700" cy="365700"/>
            </a:xfrm>
            <a:prstGeom prst="ellipse">
              <a:avLst/>
            </a:prstGeom>
            <a:solidFill>
              <a:srgbClr val="12467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b="1">
                  <a:solidFill>
                    <a:schemeClr val="lt1"/>
                  </a:solidFill>
                </a:rPr>
                <a:t>3</a:t>
              </a:r>
              <a:endParaRPr/>
            </a:p>
          </p:txBody>
        </p:sp>
        <p:sp>
          <p:nvSpPr>
            <p:cNvPr id="552" name="Google Shape;552;g22b77832325_0_10"/>
            <p:cNvSpPr txBox="1"/>
            <p:nvPr/>
          </p:nvSpPr>
          <p:spPr>
            <a:xfrm>
              <a:off x="762015" y="1343925"/>
              <a:ext cx="53706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2000" b="1">
                  <a:solidFill>
                    <a:schemeClr val="dk1"/>
                  </a:solidFill>
                </a:rPr>
                <a:t>Results and Performance Evaluation</a:t>
              </a:r>
              <a:r>
                <a:rPr lang="en-SG" sz="1800" b="1">
                  <a:solidFill>
                    <a:schemeClr val="dk1"/>
                  </a:solidFill>
                  <a:latin typeface="Arial"/>
                  <a:ea typeface="Arial"/>
                  <a:cs typeface="Arial"/>
                  <a:sym typeface="Arial"/>
                </a:rPr>
                <a:t> </a:t>
              </a:r>
              <a:endParaRPr sz="1800"/>
            </a:p>
          </p:txBody>
        </p:sp>
      </p:grpSp>
      <p:grpSp>
        <p:nvGrpSpPr>
          <p:cNvPr id="553" name="Google Shape;553;g22b77832325_0_10"/>
          <p:cNvGrpSpPr/>
          <p:nvPr/>
        </p:nvGrpSpPr>
        <p:grpSpPr>
          <a:xfrm>
            <a:off x="557158" y="5146925"/>
            <a:ext cx="5008542" cy="400200"/>
            <a:chOff x="350073" y="1343925"/>
            <a:chExt cx="5008542" cy="400200"/>
          </a:xfrm>
        </p:grpSpPr>
        <p:sp>
          <p:nvSpPr>
            <p:cNvPr id="554" name="Google Shape;554;g22b77832325_0_10"/>
            <p:cNvSpPr/>
            <p:nvPr/>
          </p:nvSpPr>
          <p:spPr>
            <a:xfrm>
              <a:off x="350073" y="1345729"/>
              <a:ext cx="365700" cy="365700"/>
            </a:xfrm>
            <a:prstGeom prst="ellipse">
              <a:avLst/>
            </a:prstGeom>
            <a:solidFill>
              <a:srgbClr val="12467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b="1">
                  <a:solidFill>
                    <a:schemeClr val="lt1"/>
                  </a:solidFill>
                </a:rPr>
                <a:t>4</a:t>
              </a:r>
              <a:endParaRPr/>
            </a:p>
          </p:txBody>
        </p:sp>
        <p:sp>
          <p:nvSpPr>
            <p:cNvPr id="555" name="Google Shape;555;g22b77832325_0_10"/>
            <p:cNvSpPr txBox="1"/>
            <p:nvPr/>
          </p:nvSpPr>
          <p:spPr>
            <a:xfrm>
              <a:off x="762015" y="1343925"/>
              <a:ext cx="45966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2000" b="1">
                  <a:solidFill>
                    <a:schemeClr val="dk1"/>
                  </a:solidFill>
                </a:rPr>
                <a:t>Cloud Services and Functions</a:t>
              </a:r>
              <a:r>
                <a:rPr lang="en-SG" sz="2000" b="1">
                  <a:solidFill>
                    <a:schemeClr val="dk1"/>
                  </a:solidFill>
                  <a:latin typeface="Arial"/>
                  <a:ea typeface="Arial"/>
                  <a:cs typeface="Arial"/>
                  <a:sym typeface="Arial"/>
                </a:rPr>
                <a:t> </a:t>
              </a:r>
              <a:endParaRPr sz="2000"/>
            </a:p>
          </p:txBody>
        </p:sp>
      </p:grpSp>
      <p:sp>
        <p:nvSpPr>
          <p:cNvPr id="556" name="Google Shape;556;g22b77832325_0_10"/>
          <p:cNvSpPr txBox="1"/>
          <p:nvPr/>
        </p:nvSpPr>
        <p:spPr>
          <a:xfrm>
            <a:off x="906300" y="5547125"/>
            <a:ext cx="7462500" cy="5850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dk1"/>
              </a:buClr>
              <a:buSzPts val="1800"/>
              <a:buChar char="●"/>
            </a:pPr>
            <a:r>
              <a:rPr lang="en-SG" sz="1800">
                <a:solidFill>
                  <a:schemeClr val="dk1"/>
                </a:solidFill>
              </a:rPr>
              <a:t>Model training and data processing with Huawei Cloud services </a:t>
            </a:r>
            <a:endParaRPr sz="1800">
              <a:solidFill>
                <a:schemeClr val="dk1"/>
              </a:solidFill>
            </a:endParaRPr>
          </a:p>
          <a:p>
            <a:pPr marL="457200" marR="0" lvl="0" indent="0" algn="l" rtl="0">
              <a:spcBef>
                <a:spcPts val="0"/>
              </a:spcBef>
              <a:spcAft>
                <a:spcPts val="0"/>
              </a:spcAft>
              <a:buNone/>
            </a:pPr>
            <a:endParaRPr b="1">
              <a:solidFill>
                <a:schemeClr val="dk1"/>
              </a:solidFill>
            </a:endParaRPr>
          </a:p>
        </p:txBody>
      </p:sp>
      <p:grpSp>
        <p:nvGrpSpPr>
          <p:cNvPr id="557" name="Google Shape;557;g22b77832325_0_10"/>
          <p:cNvGrpSpPr/>
          <p:nvPr/>
        </p:nvGrpSpPr>
        <p:grpSpPr>
          <a:xfrm>
            <a:off x="557158" y="1208938"/>
            <a:ext cx="5550342" cy="400200"/>
            <a:chOff x="350073" y="1321350"/>
            <a:chExt cx="5550342" cy="400200"/>
          </a:xfrm>
        </p:grpSpPr>
        <p:sp>
          <p:nvSpPr>
            <p:cNvPr id="558" name="Google Shape;558;g22b77832325_0_10"/>
            <p:cNvSpPr/>
            <p:nvPr/>
          </p:nvSpPr>
          <p:spPr>
            <a:xfrm>
              <a:off x="350073" y="1323142"/>
              <a:ext cx="365700" cy="365700"/>
            </a:xfrm>
            <a:prstGeom prst="ellipse">
              <a:avLst/>
            </a:prstGeom>
            <a:solidFill>
              <a:srgbClr val="12467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400" b="1">
                  <a:solidFill>
                    <a:schemeClr val="lt1"/>
                  </a:solidFill>
                  <a:latin typeface="Arial"/>
                  <a:ea typeface="Arial"/>
                  <a:cs typeface="Arial"/>
                  <a:sym typeface="Arial"/>
                </a:rPr>
                <a:t>1</a:t>
              </a:r>
              <a:endParaRPr/>
            </a:p>
          </p:txBody>
        </p:sp>
        <p:sp>
          <p:nvSpPr>
            <p:cNvPr id="559" name="Google Shape;559;g22b77832325_0_10"/>
            <p:cNvSpPr txBox="1"/>
            <p:nvPr/>
          </p:nvSpPr>
          <p:spPr>
            <a:xfrm>
              <a:off x="762015" y="1321350"/>
              <a:ext cx="5138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2000" b="1">
                  <a:solidFill>
                    <a:schemeClr val="dk1"/>
                  </a:solidFill>
                </a:rPr>
                <a:t>Introduction</a:t>
              </a:r>
              <a:r>
                <a:rPr lang="en-SG" sz="1400" b="1">
                  <a:solidFill>
                    <a:schemeClr val="dk1"/>
                  </a:solidFill>
                  <a:latin typeface="Arial"/>
                  <a:ea typeface="Arial"/>
                  <a:cs typeface="Arial"/>
                  <a:sym typeface="Arial"/>
                </a:rPr>
                <a:t>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g20a0feb3424_6_0"/>
          <p:cNvSpPr txBox="1">
            <a:spLocks noGrp="1"/>
          </p:cNvSpPr>
          <p:nvPr>
            <p:ph type="body" idx="1"/>
          </p:nvPr>
        </p:nvSpPr>
        <p:spPr>
          <a:xfrm>
            <a:off x="160256" y="674009"/>
            <a:ext cx="10703700" cy="245400"/>
          </a:xfrm>
          <a:prstGeom prst="rect">
            <a:avLst/>
          </a:prstGeom>
        </p:spPr>
        <p:txBody>
          <a:bodyPr spcFirstLastPara="1" wrap="square" lIns="91425" tIns="45700" rIns="91425" bIns="45700" anchor="ctr" anchorCtr="0">
            <a:normAutofit fontScale="25000" lnSpcReduction="20000"/>
          </a:bodyPr>
          <a:lstStyle/>
          <a:p>
            <a:pPr marL="0" lvl="0" indent="0" algn="l" rtl="0">
              <a:spcBef>
                <a:spcPts val="1000"/>
              </a:spcBef>
              <a:spcAft>
                <a:spcPts val="0"/>
              </a:spcAft>
              <a:buNone/>
            </a:pPr>
            <a:endParaRPr/>
          </a:p>
        </p:txBody>
      </p:sp>
      <p:sp>
        <p:nvSpPr>
          <p:cNvPr id="566" name="Google Shape;566;g20a0feb3424_6_0"/>
          <p:cNvSpPr txBox="1">
            <a:spLocks noGrp="1"/>
          </p:cNvSpPr>
          <p:nvPr>
            <p:ph type="sldNum" idx="12"/>
          </p:nvPr>
        </p:nvSpPr>
        <p:spPr>
          <a:xfrm>
            <a:off x="11839575" y="6459615"/>
            <a:ext cx="342900" cy="311100"/>
          </a:xfrm>
          <a:prstGeom prst="rect">
            <a:avLst/>
          </a:prstGeom>
        </p:spPr>
        <p:txBody>
          <a:bodyPr spcFirstLastPara="1" wrap="square" lIns="72000" tIns="72000" rIns="72000" bIns="72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SG"/>
              <a:t>4</a:t>
            </a:fld>
            <a:endParaRPr/>
          </a:p>
        </p:txBody>
      </p:sp>
      <p:sp>
        <p:nvSpPr>
          <p:cNvPr id="567" name="Google Shape;567;g20a0feb3424_6_0"/>
          <p:cNvSpPr txBox="1">
            <a:spLocks noGrp="1"/>
          </p:cNvSpPr>
          <p:nvPr>
            <p:ph type="title"/>
          </p:nvPr>
        </p:nvSpPr>
        <p:spPr>
          <a:xfrm>
            <a:off x="160256" y="122110"/>
            <a:ext cx="10703700" cy="476100"/>
          </a:xfrm>
          <a:prstGeom prst="rect">
            <a:avLst/>
          </a:prstGeom>
        </p:spPr>
        <p:txBody>
          <a:bodyPr spcFirstLastPara="1" wrap="square" lIns="91425" tIns="45700" rIns="91425" bIns="45700" anchor="ctr" anchorCtr="0">
            <a:noAutofit/>
          </a:bodyPr>
          <a:lstStyle/>
          <a:p>
            <a:pPr marL="457200" lvl="0" indent="-355600" algn="l" rtl="0">
              <a:spcBef>
                <a:spcPts val="0"/>
              </a:spcBef>
              <a:spcAft>
                <a:spcPts val="0"/>
              </a:spcAft>
              <a:buSzPts val="2000"/>
              <a:buAutoNum type="arabicPeriod"/>
            </a:pPr>
            <a:r>
              <a:rPr lang="en-SG"/>
              <a:t>Introduction</a:t>
            </a:r>
            <a:endParaRPr/>
          </a:p>
        </p:txBody>
      </p:sp>
      <p:sp>
        <p:nvSpPr>
          <p:cNvPr id="568" name="Google Shape;568;g20a0feb3424_6_0"/>
          <p:cNvSpPr/>
          <p:nvPr/>
        </p:nvSpPr>
        <p:spPr>
          <a:xfrm>
            <a:off x="0" y="693000"/>
            <a:ext cx="12192000" cy="311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 name="Google Shape;569;g20a0feb3424_6_0"/>
          <p:cNvGrpSpPr/>
          <p:nvPr/>
        </p:nvGrpSpPr>
        <p:grpSpPr>
          <a:xfrm>
            <a:off x="1236075" y="821650"/>
            <a:ext cx="4367626" cy="5472450"/>
            <a:chOff x="6162275" y="816900"/>
            <a:chExt cx="4367626" cy="5472450"/>
          </a:xfrm>
        </p:grpSpPr>
        <p:pic>
          <p:nvPicPr>
            <p:cNvPr id="570" name="Google Shape;570;g20a0feb3424_6_0"/>
            <p:cNvPicPr preferRelativeResize="0"/>
            <p:nvPr/>
          </p:nvPicPr>
          <p:blipFill rotWithShape="1">
            <a:blip r:embed="rId3">
              <a:alphaModFix/>
            </a:blip>
            <a:srcRect l="31470" r="6835"/>
            <a:stretch/>
          </p:blipFill>
          <p:spPr>
            <a:xfrm>
              <a:off x="6162275" y="3644800"/>
              <a:ext cx="4367625" cy="2244361"/>
            </a:xfrm>
            <a:prstGeom prst="rect">
              <a:avLst/>
            </a:prstGeom>
            <a:noFill/>
            <a:ln>
              <a:noFill/>
            </a:ln>
          </p:spPr>
        </p:pic>
        <p:pic>
          <p:nvPicPr>
            <p:cNvPr id="571" name="Google Shape;571;g20a0feb3424_6_0"/>
            <p:cNvPicPr preferRelativeResize="0"/>
            <p:nvPr/>
          </p:nvPicPr>
          <p:blipFill rotWithShape="1">
            <a:blip r:embed="rId4">
              <a:alphaModFix/>
            </a:blip>
            <a:srcRect b="24998"/>
            <a:stretch/>
          </p:blipFill>
          <p:spPr>
            <a:xfrm>
              <a:off x="6162275" y="816900"/>
              <a:ext cx="4367626" cy="2339501"/>
            </a:xfrm>
            <a:prstGeom prst="rect">
              <a:avLst/>
            </a:prstGeom>
            <a:noFill/>
            <a:ln>
              <a:noFill/>
            </a:ln>
          </p:spPr>
        </p:pic>
        <p:sp>
          <p:nvSpPr>
            <p:cNvPr id="572" name="Google Shape;572;g20a0feb3424_6_0"/>
            <p:cNvSpPr txBox="1"/>
            <p:nvPr/>
          </p:nvSpPr>
          <p:spPr>
            <a:xfrm>
              <a:off x="7360150" y="5889150"/>
              <a:ext cx="22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b="1"/>
                <a:t>AI security camera</a:t>
              </a:r>
              <a:endParaRPr b="1"/>
            </a:p>
          </p:txBody>
        </p:sp>
        <p:sp>
          <p:nvSpPr>
            <p:cNvPr id="573" name="Google Shape;573;g20a0feb3424_6_0"/>
            <p:cNvSpPr txBox="1"/>
            <p:nvPr/>
          </p:nvSpPr>
          <p:spPr>
            <a:xfrm>
              <a:off x="7360138" y="3156400"/>
              <a:ext cx="22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b="1"/>
                <a:t>Airport face scan</a:t>
              </a:r>
              <a:endParaRPr b="1"/>
            </a:p>
          </p:txBody>
        </p:sp>
      </p:grpSp>
      <p:grpSp>
        <p:nvGrpSpPr>
          <p:cNvPr id="574" name="Google Shape;574;g20a0feb3424_6_0"/>
          <p:cNvGrpSpPr/>
          <p:nvPr/>
        </p:nvGrpSpPr>
        <p:grpSpPr>
          <a:xfrm>
            <a:off x="6502300" y="818175"/>
            <a:ext cx="4247631" cy="5479400"/>
            <a:chOff x="1058850" y="816900"/>
            <a:chExt cx="4247631" cy="5479400"/>
          </a:xfrm>
        </p:grpSpPr>
        <p:sp>
          <p:nvSpPr>
            <p:cNvPr id="575" name="Google Shape;575;g20a0feb3424_6_0"/>
            <p:cNvSpPr txBox="1"/>
            <p:nvPr/>
          </p:nvSpPr>
          <p:spPr>
            <a:xfrm>
              <a:off x="2224613" y="5896100"/>
              <a:ext cx="22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b="1"/>
                <a:t>3D face reconstruction</a:t>
              </a:r>
              <a:endParaRPr b="1"/>
            </a:p>
          </p:txBody>
        </p:sp>
        <p:sp>
          <p:nvSpPr>
            <p:cNvPr id="576" name="Google Shape;576;g20a0feb3424_6_0"/>
            <p:cNvSpPr txBox="1"/>
            <p:nvPr/>
          </p:nvSpPr>
          <p:spPr>
            <a:xfrm>
              <a:off x="2414838" y="3156400"/>
              <a:ext cx="22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b="1"/>
                <a:t>Cancer detection</a:t>
              </a:r>
              <a:endParaRPr b="1"/>
            </a:p>
          </p:txBody>
        </p:sp>
        <p:pic>
          <p:nvPicPr>
            <p:cNvPr id="577" name="Google Shape;577;g20a0feb3424_6_0"/>
            <p:cNvPicPr preferRelativeResize="0"/>
            <p:nvPr/>
          </p:nvPicPr>
          <p:blipFill rotWithShape="1">
            <a:blip r:embed="rId5">
              <a:alphaModFix/>
            </a:blip>
            <a:srcRect l="7450" t="50082"/>
            <a:stretch/>
          </p:blipFill>
          <p:spPr>
            <a:xfrm>
              <a:off x="1058850" y="816900"/>
              <a:ext cx="4247631" cy="2339499"/>
            </a:xfrm>
            <a:prstGeom prst="rect">
              <a:avLst/>
            </a:prstGeom>
            <a:noFill/>
            <a:ln>
              <a:noFill/>
            </a:ln>
          </p:spPr>
        </p:pic>
        <p:pic>
          <p:nvPicPr>
            <p:cNvPr id="578" name="Google Shape;578;g20a0feb3424_6_0"/>
            <p:cNvPicPr preferRelativeResize="0"/>
            <p:nvPr/>
          </p:nvPicPr>
          <p:blipFill>
            <a:blip r:embed="rId6">
              <a:alphaModFix/>
            </a:blip>
            <a:stretch>
              <a:fillRect/>
            </a:stretch>
          </p:blipFill>
          <p:spPr>
            <a:xfrm>
              <a:off x="1145225" y="3604175"/>
              <a:ext cx="4074874" cy="224435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g20a0feb3424_0_0"/>
          <p:cNvPicPr preferRelativeResize="0"/>
          <p:nvPr/>
        </p:nvPicPr>
        <p:blipFill rotWithShape="1">
          <a:blip r:embed="rId3">
            <a:alphaModFix/>
          </a:blip>
          <a:srcRect l="6060" r="18181" b="75079"/>
          <a:stretch/>
        </p:blipFill>
        <p:spPr>
          <a:xfrm>
            <a:off x="494350" y="1109225"/>
            <a:ext cx="7248501" cy="5097175"/>
          </a:xfrm>
          <a:prstGeom prst="rect">
            <a:avLst/>
          </a:prstGeom>
          <a:noFill/>
          <a:ln>
            <a:noFill/>
          </a:ln>
        </p:spPr>
      </p:pic>
      <p:sp>
        <p:nvSpPr>
          <p:cNvPr id="585" name="Google Shape;585;g20a0feb3424_0_0"/>
          <p:cNvSpPr txBox="1">
            <a:spLocks noGrp="1"/>
          </p:cNvSpPr>
          <p:nvPr>
            <p:ph type="body" idx="1"/>
          </p:nvPr>
        </p:nvSpPr>
        <p:spPr>
          <a:xfrm>
            <a:off x="160256" y="674009"/>
            <a:ext cx="10703700" cy="245400"/>
          </a:xfrm>
          <a:prstGeom prst="rect">
            <a:avLst/>
          </a:prstGeom>
        </p:spPr>
        <p:txBody>
          <a:bodyPr spcFirstLastPara="1" wrap="square" lIns="91425" tIns="45700" rIns="91425" bIns="45700" anchor="ctr" anchorCtr="0">
            <a:normAutofit fontScale="25000" lnSpcReduction="20000"/>
          </a:bodyPr>
          <a:lstStyle/>
          <a:p>
            <a:pPr marL="0" lvl="0" indent="0" algn="l" rtl="0">
              <a:spcBef>
                <a:spcPts val="1000"/>
              </a:spcBef>
              <a:spcAft>
                <a:spcPts val="0"/>
              </a:spcAft>
              <a:buNone/>
            </a:pPr>
            <a:endParaRPr/>
          </a:p>
        </p:txBody>
      </p:sp>
      <p:sp>
        <p:nvSpPr>
          <p:cNvPr id="586" name="Google Shape;586;g20a0feb3424_0_0"/>
          <p:cNvSpPr txBox="1">
            <a:spLocks noGrp="1"/>
          </p:cNvSpPr>
          <p:nvPr>
            <p:ph type="sldNum" idx="12"/>
          </p:nvPr>
        </p:nvSpPr>
        <p:spPr>
          <a:xfrm>
            <a:off x="11839575" y="6459615"/>
            <a:ext cx="342900" cy="311100"/>
          </a:xfrm>
          <a:prstGeom prst="rect">
            <a:avLst/>
          </a:prstGeom>
        </p:spPr>
        <p:txBody>
          <a:bodyPr spcFirstLastPara="1" wrap="square" lIns="72000" tIns="72000" rIns="72000" bIns="720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SG"/>
              <a:t>5</a:t>
            </a:fld>
            <a:endParaRPr/>
          </a:p>
        </p:txBody>
      </p:sp>
      <p:sp>
        <p:nvSpPr>
          <p:cNvPr id="587" name="Google Shape;587;g20a0feb3424_0_0"/>
          <p:cNvSpPr txBox="1">
            <a:spLocks noGrp="1"/>
          </p:cNvSpPr>
          <p:nvPr>
            <p:ph type="title"/>
          </p:nvPr>
        </p:nvSpPr>
        <p:spPr>
          <a:xfrm>
            <a:off x="160256" y="122110"/>
            <a:ext cx="10703700" cy="476100"/>
          </a:xfrm>
          <a:prstGeom prst="rect">
            <a:avLst/>
          </a:prstGeom>
        </p:spPr>
        <p:txBody>
          <a:bodyPr spcFirstLastPara="1" wrap="square" lIns="91425" tIns="45700" rIns="91425" bIns="45700" anchor="ctr" anchorCtr="0">
            <a:noAutofit/>
          </a:bodyPr>
          <a:lstStyle/>
          <a:p>
            <a:pPr marL="457200" lvl="0" indent="-355600" algn="l" rtl="0">
              <a:spcBef>
                <a:spcPts val="0"/>
              </a:spcBef>
              <a:spcAft>
                <a:spcPts val="0"/>
              </a:spcAft>
              <a:buSzPts val="2000"/>
              <a:buAutoNum type="arabicPeriod"/>
            </a:pPr>
            <a:r>
              <a:rPr lang="en-SG"/>
              <a:t>Introduction</a:t>
            </a:r>
            <a:endParaRPr/>
          </a:p>
        </p:txBody>
      </p:sp>
      <p:sp>
        <p:nvSpPr>
          <p:cNvPr id="588" name="Google Shape;588;g20a0feb3424_0_0"/>
          <p:cNvSpPr/>
          <p:nvPr/>
        </p:nvSpPr>
        <p:spPr>
          <a:xfrm>
            <a:off x="4556550" y="4137200"/>
            <a:ext cx="705000" cy="7224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g20a0feb3424_0_0"/>
          <p:cNvSpPr/>
          <p:nvPr/>
        </p:nvSpPr>
        <p:spPr>
          <a:xfrm>
            <a:off x="494350" y="4239675"/>
            <a:ext cx="1983000" cy="19668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g20a0feb3424_0_0"/>
          <p:cNvSpPr/>
          <p:nvPr/>
        </p:nvSpPr>
        <p:spPr>
          <a:xfrm>
            <a:off x="4361050" y="3280250"/>
            <a:ext cx="608100" cy="6027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g20a0feb3424_0_0"/>
          <p:cNvSpPr/>
          <p:nvPr/>
        </p:nvSpPr>
        <p:spPr>
          <a:xfrm>
            <a:off x="2800550" y="1123900"/>
            <a:ext cx="2636100" cy="24876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g20a0feb3424_0_0"/>
          <p:cNvSpPr txBox="1"/>
          <p:nvPr/>
        </p:nvSpPr>
        <p:spPr>
          <a:xfrm>
            <a:off x="494350" y="3808575"/>
            <a:ext cx="1011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b="1">
                <a:solidFill>
                  <a:schemeClr val="dk1"/>
                </a:solidFill>
              </a:rPr>
              <a:t>a</a:t>
            </a:r>
            <a:endParaRPr sz="1600" b="1">
              <a:solidFill>
                <a:schemeClr val="dk1"/>
              </a:solidFill>
            </a:endParaRPr>
          </a:p>
        </p:txBody>
      </p:sp>
      <p:sp>
        <p:nvSpPr>
          <p:cNvPr id="593" name="Google Shape;593;g20a0feb3424_0_0"/>
          <p:cNvSpPr txBox="1"/>
          <p:nvPr/>
        </p:nvSpPr>
        <p:spPr>
          <a:xfrm>
            <a:off x="2241500" y="1997625"/>
            <a:ext cx="1011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b="1">
                <a:solidFill>
                  <a:schemeClr val="dk1"/>
                </a:solidFill>
              </a:rPr>
              <a:t>b</a:t>
            </a:r>
            <a:endParaRPr sz="1600" b="1">
              <a:solidFill>
                <a:schemeClr val="dk1"/>
              </a:solidFill>
            </a:endParaRPr>
          </a:p>
        </p:txBody>
      </p:sp>
      <p:sp>
        <p:nvSpPr>
          <p:cNvPr id="594" name="Google Shape;594;g20a0feb3424_0_0"/>
          <p:cNvSpPr txBox="1"/>
          <p:nvPr/>
        </p:nvSpPr>
        <p:spPr>
          <a:xfrm>
            <a:off x="5089500" y="3658788"/>
            <a:ext cx="1011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b="1">
                <a:solidFill>
                  <a:schemeClr val="dk1"/>
                </a:solidFill>
              </a:rPr>
              <a:t>c</a:t>
            </a:r>
            <a:endParaRPr sz="1600" b="1">
              <a:solidFill>
                <a:schemeClr val="dk1"/>
              </a:solidFill>
            </a:endParaRPr>
          </a:p>
        </p:txBody>
      </p:sp>
      <p:sp>
        <p:nvSpPr>
          <p:cNvPr id="595" name="Google Shape;595;g20a0feb3424_0_0"/>
          <p:cNvSpPr txBox="1"/>
          <p:nvPr/>
        </p:nvSpPr>
        <p:spPr>
          <a:xfrm>
            <a:off x="4886975" y="4863475"/>
            <a:ext cx="705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b="1">
                <a:solidFill>
                  <a:schemeClr val="dk1"/>
                </a:solidFill>
              </a:rPr>
              <a:t>d</a:t>
            </a:r>
            <a:endParaRPr sz="1600" b="1">
              <a:solidFill>
                <a:schemeClr val="dk1"/>
              </a:solidFill>
            </a:endParaRPr>
          </a:p>
        </p:txBody>
      </p:sp>
      <p:grpSp>
        <p:nvGrpSpPr>
          <p:cNvPr id="596" name="Google Shape;596;g20a0feb3424_0_0"/>
          <p:cNvGrpSpPr/>
          <p:nvPr/>
        </p:nvGrpSpPr>
        <p:grpSpPr>
          <a:xfrm>
            <a:off x="8001600" y="1399537"/>
            <a:ext cx="3860510" cy="4709313"/>
            <a:chOff x="8001600" y="1399537"/>
            <a:chExt cx="3860510" cy="4709313"/>
          </a:xfrm>
        </p:grpSpPr>
        <p:pic>
          <p:nvPicPr>
            <p:cNvPr id="597" name="Google Shape;597;g20a0feb3424_0_0"/>
            <p:cNvPicPr preferRelativeResize="0"/>
            <p:nvPr/>
          </p:nvPicPr>
          <p:blipFill rotWithShape="1">
            <a:blip r:embed="rId4">
              <a:alphaModFix/>
            </a:blip>
            <a:srcRect r="5482" b="6480"/>
            <a:stretch/>
          </p:blipFill>
          <p:spPr>
            <a:xfrm>
              <a:off x="8001600" y="3794824"/>
              <a:ext cx="1800875" cy="1797575"/>
            </a:xfrm>
            <a:prstGeom prst="rect">
              <a:avLst/>
            </a:prstGeom>
            <a:noFill/>
            <a:ln w="19050" cap="flat" cmpd="sng">
              <a:solidFill>
                <a:schemeClr val="dk1"/>
              </a:solidFill>
              <a:prstDash val="solid"/>
              <a:round/>
              <a:headEnd type="none" w="sm" len="sm"/>
              <a:tailEnd type="none" w="sm" len="sm"/>
            </a:ln>
          </p:spPr>
        </p:pic>
        <p:pic>
          <p:nvPicPr>
            <p:cNvPr id="598" name="Google Shape;598;g20a0feb3424_0_0"/>
            <p:cNvPicPr preferRelativeResize="0"/>
            <p:nvPr/>
          </p:nvPicPr>
          <p:blipFill>
            <a:blip r:embed="rId5">
              <a:alphaModFix/>
            </a:blip>
            <a:stretch>
              <a:fillRect/>
            </a:stretch>
          </p:blipFill>
          <p:spPr>
            <a:xfrm>
              <a:off x="10061218" y="3793175"/>
              <a:ext cx="1800875" cy="1800875"/>
            </a:xfrm>
            <a:prstGeom prst="rect">
              <a:avLst/>
            </a:prstGeom>
            <a:noFill/>
            <a:ln w="19050" cap="flat" cmpd="sng">
              <a:solidFill>
                <a:schemeClr val="dk1"/>
              </a:solidFill>
              <a:prstDash val="solid"/>
              <a:round/>
              <a:headEnd type="none" w="sm" len="sm"/>
              <a:tailEnd type="none" w="sm" len="sm"/>
            </a:ln>
          </p:spPr>
        </p:pic>
        <p:pic>
          <p:nvPicPr>
            <p:cNvPr id="599" name="Google Shape;599;g20a0feb3424_0_0"/>
            <p:cNvPicPr preferRelativeResize="0"/>
            <p:nvPr/>
          </p:nvPicPr>
          <p:blipFill>
            <a:blip r:embed="rId6">
              <a:alphaModFix/>
            </a:blip>
            <a:stretch>
              <a:fillRect/>
            </a:stretch>
          </p:blipFill>
          <p:spPr>
            <a:xfrm>
              <a:off x="8001600" y="1406913"/>
              <a:ext cx="1800875" cy="1786108"/>
            </a:xfrm>
            <a:prstGeom prst="rect">
              <a:avLst/>
            </a:prstGeom>
            <a:noFill/>
            <a:ln w="19050" cap="flat" cmpd="sng">
              <a:solidFill>
                <a:schemeClr val="dk1"/>
              </a:solidFill>
              <a:prstDash val="solid"/>
              <a:round/>
              <a:headEnd type="none" w="sm" len="sm"/>
              <a:tailEnd type="none" w="sm" len="sm"/>
            </a:ln>
          </p:spPr>
        </p:pic>
        <p:pic>
          <p:nvPicPr>
            <p:cNvPr id="600" name="Google Shape;600;g20a0feb3424_0_0"/>
            <p:cNvPicPr preferRelativeResize="0"/>
            <p:nvPr/>
          </p:nvPicPr>
          <p:blipFill>
            <a:blip r:embed="rId7">
              <a:alphaModFix/>
            </a:blip>
            <a:stretch>
              <a:fillRect/>
            </a:stretch>
          </p:blipFill>
          <p:spPr>
            <a:xfrm>
              <a:off x="10061234" y="1399537"/>
              <a:ext cx="1800876" cy="1800876"/>
            </a:xfrm>
            <a:prstGeom prst="rect">
              <a:avLst/>
            </a:prstGeom>
            <a:noFill/>
            <a:ln w="19050" cap="flat" cmpd="sng">
              <a:solidFill>
                <a:schemeClr val="dk1"/>
              </a:solidFill>
              <a:prstDash val="solid"/>
              <a:round/>
              <a:headEnd type="none" w="sm" len="sm"/>
              <a:tailEnd type="none" w="sm" len="sm"/>
            </a:ln>
          </p:spPr>
        </p:pic>
        <p:sp>
          <p:nvSpPr>
            <p:cNvPr id="601" name="Google Shape;601;g20a0feb3424_0_0"/>
            <p:cNvSpPr txBox="1"/>
            <p:nvPr/>
          </p:nvSpPr>
          <p:spPr>
            <a:xfrm>
              <a:off x="8396388" y="3278375"/>
              <a:ext cx="1011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a:solidFill>
                    <a:schemeClr val="dk1"/>
                  </a:solidFill>
                </a:rPr>
                <a:t>a. lamp</a:t>
              </a:r>
              <a:endParaRPr sz="1600">
                <a:solidFill>
                  <a:schemeClr val="dk1"/>
                </a:solidFill>
              </a:endParaRPr>
            </a:p>
          </p:txBody>
        </p:sp>
        <p:sp>
          <p:nvSpPr>
            <p:cNvPr id="602" name="Google Shape;602;g20a0feb3424_0_0"/>
            <p:cNvSpPr txBox="1"/>
            <p:nvPr/>
          </p:nvSpPr>
          <p:spPr>
            <a:xfrm>
              <a:off x="10537450" y="3281250"/>
              <a:ext cx="1011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a:solidFill>
                    <a:schemeClr val="dk1"/>
                  </a:solidFill>
                </a:rPr>
                <a:t>b. hat</a:t>
              </a:r>
              <a:endParaRPr sz="1600">
                <a:solidFill>
                  <a:schemeClr val="dk1"/>
                </a:solidFill>
              </a:endParaRPr>
            </a:p>
          </p:txBody>
        </p:sp>
        <p:sp>
          <p:nvSpPr>
            <p:cNvPr id="603" name="Google Shape;603;g20a0feb3424_0_0"/>
            <p:cNvSpPr txBox="1"/>
            <p:nvPr/>
          </p:nvSpPr>
          <p:spPr>
            <a:xfrm>
              <a:off x="8396388" y="5677750"/>
              <a:ext cx="1011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a:solidFill>
                    <a:schemeClr val="dk1"/>
                  </a:solidFill>
                </a:rPr>
                <a:t>c. eye</a:t>
              </a:r>
              <a:endParaRPr sz="1600">
                <a:solidFill>
                  <a:schemeClr val="dk1"/>
                </a:solidFill>
              </a:endParaRPr>
            </a:p>
          </p:txBody>
        </p:sp>
        <p:sp>
          <p:nvSpPr>
            <p:cNvPr id="604" name="Google Shape;604;g20a0feb3424_0_0"/>
            <p:cNvSpPr txBox="1"/>
            <p:nvPr/>
          </p:nvSpPr>
          <p:spPr>
            <a:xfrm>
              <a:off x="10456000" y="5674875"/>
              <a:ext cx="1011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a:solidFill>
                    <a:schemeClr val="dk1"/>
                  </a:solidFill>
                </a:rPr>
                <a:t>d. mouth</a:t>
              </a:r>
              <a:endParaRPr sz="1600">
                <a:solidFill>
                  <a:schemeClr val="dk1"/>
                </a:solidFill>
              </a:endParaRPr>
            </a:p>
          </p:txBody>
        </p:sp>
      </p:grpSp>
      <p:pic>
        <p:nvPicPr>
          <p:cNvPr id="605" name="Google Shape;605;g20a0feb3424_0_0"/>
          <p:cNvPicPr preferRelativeResize="0"/>
          <p:nvPr/>
        </p:nvPicPr>
        <p:blipFill rotWithShape="1">
          <a:blip r:embed="rId8">
            <a:alphaModFix/>
          </a:blip>
          <a:srcRect l="5225" t="2314" r="7384" b="4358"/>
          <a:stretch/>
        </p:blipFill>
        <p:spPr>
          <a:xfrm>
            <a:off x="281500" y="1071400"/>
            <a:ext cx="7674201" cy="5158871"/>
          </a:xfrm>
          <a:prstGeom prst="rect">
            <a:avLst/>
          </a:prstGeom>
          <a:noFill/>
          <a:ln>
            <a:noFill/>
          </a:ln>
        </p:spPr>
      </p:pic>
      <p:sp>
        <p:nvSpPr>
          <p:cNvPr id="606" name="Google Shape;606;g20a0feb3424_0_0"/>
          <p:cNvSpPr/>
          <p:nvPr/>
        </p:nvSpPr>
        <p:spPr>
          <a:xfrm>
            <a:off x="1987325" y="3506975"/>
            <a:ext cx="1011300" cy="9510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g20a0feb3424_0_0"/>
          <p:cNvSpPr/>
          <p:nvPr/>
        </p:nvSpPr>
        <p:spPr>
          <a:xfrm>
            <a:off x="3611050" y="4823775"/>
            <a:ext cx="1011300" cy="9510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g20a0feb3424_0_0"/>
          <p:cNvSpPr/>
          <p:nvPr/>
        </p:nvSpPr>
        <p:spPr>
          <a:xfrm>
            <a:off x="4556550" y="1646875"/>
            <a:ext cx="1144800" cy="10962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g20a0feb3424_0_0"/>
          <p:cNvSpPr/>
          <p:nvPr/>
        </p:nvSpPr>
        <p:spPr>
          <a:xfrm>
            <a:off x="4078200" y="3182313"/>
            <a:ext cx="1011300" cy="9510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 name="Google Shape;610;g20a0feb3424_0_0"/>
          <p:cNvGrpSpPr/>
          <p:nvPr/>
        </p:nvGrpSpPr>
        <p:grpSpPr>
          <a:xfrm>
            <a:off x="8001600" y="1351138"/>
            <a:ext cx="3930424" cy="4279059"/>
            <a:chOff x="8001600" y="1351138"/>
            <a:chExt cx="3930424" cy="4279059"/>
          </a:xfrm>
        </p:grpSpPr>
        <p:pic>
          <p:nvPicPr>
            <p:cNvPr id="611" name="Google Shape;611;g20a0feb3424_0_0"/>
            <p:cNvPicPr preferRelativeResize="0"/>
            <p:nvPr/>
          </p:nvPicPr>
          <p:blipFill rotWithShape="1">
            <a:blip r:embed="rId9">
              <a:alphaModFix/>
            </a:blip>
            <a:srcRect l="21530" t="7536" r="17389" b="10990"/>
            <a:stretch/>
          </p:blipFill>
          <p:spPr>
            <a:xfrm>
              <a:off x="8001600" y="1351138"/>
              <a:ext cx="1880105" cy="1880724"/>
            </a:xfrm>
            <a:prstGeom prst="rect">
              <a:avLst/>
            </a:prstGeom>
            <a:noFill/>
            <a:ln w="19050" cap="flat" cmpd="sng">
              <a:solidFill>
                <a:schemeClr val="dk1"/>
              </a:solidFill>
              <a:prstDash val="solid"/>
              <a:round/>
              <a:headEnd type="none" w="sm" len="sm"/>
              <a:tailEnd type="none" w="sm" len="sm"/>
            </a:ln>
          </p:spPr>
        </p:pic>
        <p:pic>
          <p:nvPicPr>
            <p:cNvPr id="612" name="Google Shape;612;g20a0feb3424_0_0"/>
            <p:cNvPicPr preferRelativeResize="0"/>
            <p:nvPr/>
          </p:nvPicPr>
          <p:blipFill rotWithShape="1">
            <a:blip r:embed="rId10">
              <a:alphaModFix/>
            </a:blip>
            <a:srcRect l="21057" t="7357" r="17694" b="10983"/>
            <a:stretch/>
          </p:blipFill>
          <p:spPr>
            <a:xfrm>
              <a:off x="10051925" y="1351437"/>
              <a:ext cx="1880099" cy="1880113"/>
            </a:xfrm>
            <a:prstGeom prst="rect">
              <a:avLst/>
            </a:prstGeom>
            <a:noFill/>
            <a:ln w="19050" cap="flat" cmpd="sng">
              <a:solidFill>
                <a:schemeClr val="dk1"/>
              </a:solidFill>
              <a:prstDash val="solid"/>
              <a:round/>
              <a:headEnd type="none" w="sm" len="sm"/>
              <a:tailEnd type="none" w="sm" len="sm"/>
            </a:ln>
          </p:spPr>
        </p:pic>
        <p:pic>
          <p:nvPicPr>
            <p:cNvPr id="613" name="Google Shape;613;g20a0feb3424_0_0"/>
            <p:cNvPicPr preferRelativeResize="0"/>
            <p:nvPr/>
          </p:nvPicPr>
          <p:blipFill rotWithShape="1">
            <a:blip r:embed="rId11">
              <a:alphaModFix/>
            </a:blip>
            <a:srcRect l="21042" t="7592" r="17535" b="11027"/>
            <a:stretch/>
          </p:blipFill>
          <p:spPr>
            <a:xfrm>
              <a:off x="8004750" y="3750075"/>
              <a:ext cx="1880099" cy="1868105"/>
            </a:xfrm>
            <a:prstGeom prst="rect">
              <a:avLst/>
            </a:prstGeom>
            <a:noFill/>
            <a:ln w="19050" cap="flat" cmpd="sng">
              <a:solidFill>
                <a:schemeClr val="dk1"/>
              </a:solidFill>
              <a:prstDash val="solid"/>
              <a:round/>
              <a:headEnd type="none" w="sm" len="sm"/>
              <a:tailEnd type="none" w="sm" len="sm"/>
            </a:ln>
          </p:spPr>
        </p:pic>
        <p:pic>
          <p:nvPicPr>
            <p:cNvPr id="614" name="Google Shape;614;g20a0feb3424_0_0"/>
            <p:cNvPicPr preferRelativeResize="0"/>
            <p:nvPr/>
          </p:nvPicPr>
          <p:blipFill rotWithShape="1">
            <a:blip r:embed="rId12">
              <a:alphaModFix/>
            </a:blip>
            <a:srcRect l="21448" t="7231" r="17374" b="10679"/>
            <a:stretch/>
          </p:blipFill>
          <p:spPr>
            <a:xfrm>
              <a:off x="10051925" y="3738063"/>
              <a:ext cx="1880099" cy="1892134"/>
            </a:xfrm>
            <a:prstGeom prst="rect">
              <a:avLst/>
            </a:prstGeom>
            <a:noFill/>
            <a:ln w="19050" cap="flat" cmpd="sng">
              <a:solidFill>
                <a:schemeClr val="dk1"/>
              </a:solidFill>
              <a:prstDash val="solid"/>
              <a:round/>
              <a:headEnd type="none" w="sm" len="sm"/>
              <a:tailEnd type="none" w="sm" len="sm"/>
            </a:ln>
          </p:spPr>
        </p:pic>
      </p:grpSp>
      <p:sp>
        <p:nvSpPr>
          <p:cNvPr id="615" name="Google Shape;615;g20a0feb3424_0_0"/>
          <p:cNvSpPr txBox="1"/>
          <p:nvPr/>
        </p:nvSpPr>
        <p:spPr>
          <a:xfrm>
            <a:off x="8004738" y="3275400"/>
            <a:ext cx="188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a:t>a. downward trend</a:t>
            </a:r>
            <a:endParaRPr sz="1600"/>
          </a:p>
        </p:txBody>
      </p:sp>
      <p:sp>
        <p:nvSpPr>
          <p:cNvPr id="616" name="Google Shape;616;g20a0feb3424_0_0"/>
          <p:cNvSpPr txBox="1"/>
          <p:nvPr/>
        </p:nvSpPr>
        <p:spPr>
          <a:xfrm>
            <a:off x="10329275" y="3269263"/>
            <a:ext cx="1325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a:t>b. U shape</a:t>
            </a:r>
            <a:endParaRPr sz="1600"/>
          </a:p>
        </p:txBody>
      </p:sp>
      <p:sp>
        <p:nvSpPr>
          <p:cNvPr id="617" name="Google Shape;617;g20a0feb3424_0_0"/>
          <p:cNvSpPr txBox="1"/>
          <p:nvPr/>
        </p:nvSpPr>
        <p:spPr>
          <a:xfrm>
            <a:off x="8133300" y="5661725"/>
            <a:ext cx="1623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a:t>c. upward trend</a:t>
            </a:r>
            <a:endParaRPr sz="1600"/>
          </a:p>
        </p:txBody>
      </p:sp>
      <p:sp>
        <p:nvSpPr>
          <p:cNvPr id="618" name="Google Shape;618;g20a0feb3424_0_0"/>
          <p:cNvSpPr txBox="1"/>
          <p:nvPr/>
        </p:nvSpPr>
        <p:spPr>
          <a:xfrm>
            <a:off x="10021625" y="5667900"/>
            <a:ext cx="209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a:t>d. inverted U shape</a:t>
            </a:r>
            <a:endParaRPr sz="1600"/>
          </a:p>
        </p:txBody>
      </p:sp>
      <p:grpSp>
        <p:nvGrpSpPr>
          <p:cNvPr id="619" name="Google Shape;619;g20a0feb3424_0_0"/>
          <p:cNvGrpSpPr/>
          <p:nvPr/>
        </p:nvGrpSpPr>
        <p:grpSpPr>
          <a:xfrm>
            <a:off x="2477350" y="1646875"/>
            <a:ext cx="3922700" cy="3898075"/>
            <a:chOff x="2477350" y="1646875"/>
            <a:chExt cx="3922700" cy="3898075"/>
          </a:xfrm>
        </p:grpSpPr>
        <p:sp>
          <p:nvSpPr>
            <p:cNvPr id="620" name="Google Shape;620;g20a0feb3424_0_0"/>
            <p:cNvSpPr txBox="1"/>
            <p:nvPr/>
          </p:nvSpPr>
          <p:spPr>
            <a:xfrm>
              <a:off x="5791950" y="1646875"/>
              <a:ext cx="608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b="1"/>
                <a:t>d</a:t>
              </a:r>
              <a:endParaRPr sz="1600" b="1"/>
            </a:p>
          </p:txBody>
        </p:sp>
        <p:sp>
          <p:nvSpPr>
            <p:cNvPr id="621" name="Google Shape;621;g20a0feb3424_0_0"/>
            <p:cNvSpPr txBox="1"/>
            <p:nvPr/>
          </p:nvSpPr>
          <p:spPr>
            <a:xfrm>
              <a:off x="5197638" y="3366050"/>
              <a:ext cx="608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b="1"/>
                <a:t>c</a:t>
              </a:r>
              <a:endParaRPr sz="1600" b="1"/>
            </a:p>
          </p:txBody>
        </p:sp>
        <p:sp>
          <p:nvSpPr>
            <p:cNvPr id="622" name="Google Shape;622;g20a0feb3424_0_0"/>
            <p:cNvSpPr txBox="1"/>
            <p:nvPr/>
          </p:nvSpPr>
          <p:spPr>
            <a:xfrm>
              <a:off x="4672500" y="5113850"/>
              <a:ext cx="608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b="1"/>
                <a:t>b</a:t>
              </a:r>
              <a:endParaRPr sz="1600" b="1"/>
            </a:p>
          </p:txBody>
        </p:sp>
        <p:sp>
          <p:nvSpPr>
            <p:cNvPr id="623" name="Google Shape;623;g20a0feb3424_0_0"/>
            <p:cNvSpPr txBox="1"/>
            <p:nvPr/>
          </p:nvSpPr>
          <p:spPr>
            <a:xfrm>
              <a:off x="2477350" y="3075875"/>
              <a:ext cx="608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600" b="1"/>
                <a:t>a</a:t>
              </a:r>
              <a:endParaRPr sz="1600"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2"/>
                                        </p:tgtEl>
                                        <p:attrNameLst>
                                          <p:attrName>style.visibility</p:attrName>
                                        </p:attrNameLst>
                                      </p:cBhvr>
                                      <p:to>
                                        <p:strVal val="visible"/>
                                      </p:to>
                                    </p:set>
                                    <p:animEffect transition="in" filter="fade">
                                      <p:cBhvr>
                                        <p:cTn id="7" dur="1000"/>
                                        <p:tgtEl>
                                          <p:spTgt spid="592"/>
                                        </p:tgtEl>
                                      </p:cBhvr>
                                    </p:animEffect>
                                  </p:childTnLst>
                                </p:cTn>
                              </p:par>
                              <p:par>
                                <p:cTn id="8" presetID="10" presetClass="entr" presetSubtype="0" fill="hold" nodeType="withEffect">
                                  <p:stCondLst>
                                    <p:cond delay="0"/>
                                  </p:stCondLst>
                                  <p:childTnLst>
                                    <p:set>
                                      <p:cBhvr>
                                        <p:cTn id="9" dur="1" fill="hold">
                                          <p:stCondLst>
                                            <p:cond delay="0"/>
                                          </p:stCondLst>
                                        </p:cTn>
                                        <p:tgtEl>
                                          <p:spTgt spid="589"/>
                                        </p:tgtEl>
                                        <p:attrNameLst>
                                          <p:attrName>style.visibility</p:attrName>
                                        </p:attrNameLst>
                                      </p:cBhvr>
                                      <p:to>
                                        <p:strVal val="visible"/>
                                      </p:to>
                                    </p:set>
                                    <p:animEffect transition="in" filter="fade">
                                      <p:cBhvr>
                                        <p:cTn id="10" dur="1000"/>
                                        <p:tgtEl>
                                          <p:spTgt spid="589"/>
                                        </p:tgtEl>
                                      </p:cBhvr>
                                    </p:animEffect>
                                  </p:childTnLst>
                                </p:cTn>
                              </p:par>
                              <p:par>
                                <p:cTn id="11" presetID="10" presetClass="entr" presetSubtype="0" fill="hold" nodeType="withEffect">
                                  <p:stCondLst>
                                    <p:cond delay="0"/>
                                  </p:stCondLst>
                                  <p:childTnLst>
                                    <p:set>
                                      <p:cBhvr>
                                        <p:cTn id="12" dur="1" fill="hold">
                                          <p:stCondLst>
                                            <p:cond delay="0"/>
                                          </p:stCondLst>
                                        </p:cTn>
                                        <p:tgtEl>
                                          <p:spTgt spid="593"/>
                                        </p:tgtEl>
                                        <p:attrNameLst>
                                          <p:attrName>style.visibility</p:attrName>
                                        </p:attrNameLst>
                                      </p:cBhvr>
                                      <p:to>
                                        <p:strVal val="visible"/>
                                      </p:to>
                                    </p:set>
                                    <p:animEffect transition="in" filter="fade">
                                      <p:cBhvr>
                                        <p:cTn id="13" dur="1000"/>
                                        <p:tgtEl>
                                          <p:spTgt spid="593"/>
                                        </p:tgtEl>
                                      </p:cBhvr>
                                    </p:animEffect>
                                  </p:childTnLst>
                                </p:cTn>
                              </p:par>
                              <p:par>
                                <p:cTn id="14" presetID="10" presetClass="entr" presetSubtype="0" fill="hold" nodeType="withEffect">
                                  <p:stCondLst>
                                    <p:cond delay="0"/>
                                  </p:stCondLst>
                                  <p:childTnLst>
                                    <p:set>
                                      <p:cBhvr>
                                        <p:cTn id="15" dur="1" fill="hold">
                                          <p:stCondLst>
                                            <p:cond delay="0"/>
                                          </p:stCondLst>
                                        </p:cTn>
                                        <p:tgtEl>
                                          <p:spTgt spid="591"/>
                                        </p:tgtEl>
                                        <p:attrNameLst>
                                          <p:attrName>style.visibility</p:attrName>
                                        </p:attrNameLst>
                                      </p:cBhvr>
                                      <p:to>
                                        <p:strVal val="visible"/>
                                      </p:to>
                                    </p:set>
                                    <p:animEffect transition="in" filter="fade">
                                      <p:cBhvr>
                                        <p:cTn id="16" dur="1000"/>
                                        <p:tgtEl>
                                          <p:spTgt spid="591"/>
                                        </p:tgtEl>
                                      </p:cBhvr>
                                    </p:animEffect>
                                  </p:childTnLst>
                                </p:cTn>
                              </p:par>
                              <p:par>
                                <p:cTn id="17" presetID="10" presetClass="entr" presetSubtype="0" fill="hold" nodeType="withEffect">
                                  <p:stCondLst>
                                    <p:cond delay="0"/>
                                  </p:stCondLst>
                                  <p:childTnLst>
                                    <p:set>
                                      <p:cBhvr>
                                        <p:cTn id="18" dur="1" fill="hold">
                                          <p:stCondLst>
                                            <p:cond delay="0"/>
                                          </p:stCondLst>
                                        </p:cTn>
                                        <p:tgtEl>
                                          <p:spTgt spid="590"/>
                                        </p:tgtEl>
                                        <p:attrNameLst>
                                          <p:attrName>style.visibility</p:attrName>
                                        </p:attrNameLst>
                                      </p:cBhvr>
                                      <p:to>
                                        <p:strVal val="visible"/>
                                      </p:to>
                                    </p:set>
                                    <p:animEffect transition="in" filter="fade">
                                      <p:cBhvr>
                                        <p:cTn id="19" dur="1000"/>
                                        <p:tgtEl>
                                          <p:spTgt spid="590"/>
                                        </p:tgtEl>
                                      </p:cBhvr>
                                    </p:animEffect>
                                  </p:childTnLst>
                                </p:cTn>
                              </p:par>
                              <p:par>
                                <p:cTn id="20" presetID="10" presetClass="entr" presetSubtype="0" fill="hold" nodeType="withEffect">
                                  <p:stCondLst>
                                    <p:cond delay="0"/>
                                  </p:stCondLst>
                                  <p:childTnLst>
                                    <p:set>
                                      <p:cBhvr>
                                        <p:cTn id="21" dur="1" fill="hold">
                                          <p:stCondLst>
                                            <p:cond delay="0"/>
                                          </p:stCondLst>
                                        </p:cTn>
                                        <p:tgtEl>
                                          <p:spTgt spid="594"/>
                                        </p:tgtEl>
                                        <p:attrNameLst>
                                          <p:attrName>style.visibility</p:attrName>
                                        </p:attrNameLst>
                                      </p:cBhvr>
                                      <p:to>
                                        <p:strVal val="visible"/>
                                      </p:to>
                                    </p:set>
                                    <p:animEffect transition="in" filter="fade">
                                      <p:cBhvr>
                                        <p:cTn id="22" dur="1000"/>
                                        <p:tgtEl>
                                          <p:spTgt spid="594"/>
                                        </p:tgtEl>
                                      </p:cBhvr>
                                    </p:animEffect>
                                  </p:childTnLst>
                                </p:cTn>
                              </p:par>
                              <p:par>
                                <p:cTn id="23" presetID="10" presetClass="entr" presetSubtype="0" fill="hold" nodeType="withEffect">
                                  <p:stCondLst>
                                    <p:cond delay="0"/>
                                  </p:stCondLst>
                                  <p:childTnLst>
                                    <p:set>
                                      <p:cBhvr>
                                        <p:cTn id="24" dur="1" fill="hold">
                                          <p:stCondLst>
                                            <p:cond delay="0"/>
                                          </p:stCondLst>
                                        </p:cTn>
                                        <p:tgtEl>
                                          <p:spTgt spid="588"/>
                                        </p:tgtEl>
                                        <p:attrNameLst>
                                          <p:attrName>style.visibility</p:attrName>
                                        </p:attrNameLst>
                                      </p:cBhvr>
                                      <p:to>
                                        <p:strVal val="visible"/>
                                      </p:to>
                                    </p:set>
                                    <p:animEffect transition="in" filter="fade">
                                      <p:cBhvr>
                                        <p:cTn id="25" dur="1000"/>
                                        <p:tgtEl>
                                          <p:spTgt spid="588"/>
                                        </p:tgtEl>
                                      </p:cBhvr>
                                    </p:animEffect>
                                  </p:childTnLst>
                                </p:cTn>
                              </p:par>
                              <p:par>
                                <p:cTn id="26" presetID="10" presetClass="entr" presetSubtype="0" fill="hold" nodeType="withEffect">
                                  <p:stCondLst>
                                    <p:cond delay="0"/>
                                  </p:stCondLst>
                                  <p:childTnLst>
                                    <p:set>
                                      <p:cBhvr>
                                        <p:cTn id="27" dur="1" fill="hold">
                                          <p:stCondLst>
                                            <p:cond delay="0"/>
                                          </p:stCondLst>
                                        </p:cTn>
                                        <p:tgtEl>
                                          <p:spTgt spid="595"/>
                                        </p:tgtEl>
                                        <p:attrNameLst>
                                          <p:attrName>style.visibility</p:attrName>
                                        </p:attrNameLst>
                                      </p:cBhvr>
                                      <p:to>
                                        <p:strVal val="visible"/>
                                      </p:to>
                                    </p:set>
                                    <p:animEffect transition="in" filter="fade">
                                      <p:cBhvr>
                                        <p:cTn id="28" dur="1000"/>
                                        <p:tgtEl>
                                          <p:spTgt spid="59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96"/>
                                        </p:tgtEl>
                                        <p:attrNameLst>
                                          <p:attrName>style.visibility</p:attrName>
                                        </p:attrNameLst>
                                      </p:cBhvr>
                                      <p:to>
                                        <p:strVal val="visible"/>
                                      </p:to>
                                    </p:set>
                                    <p:animEffect transition="in" filter="fade">
                                      <p:cBhvr>
                                        <p:cTn id="33" dur="1000"/>
                                        <p:tgtEl>
                                          <p:spTgt spid="59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05"/>
                                        </p:tgtEl>
                                        <p:attrNameLst>
                                          <p:attrName>style.visibility</p:attrName>
                                        </p:attrNameLst>
                                      </p:cBhvr>
                                      <p:to>
                                        <p:strVal val="visible"/>
                                      </p:to>
                                    </p:set>
                                    <p:animEffect transition="in" filter="fade">
                                      <p:cBhvr>
                                        <p:cTn id="38" dur="1000"/>
                                        <p:tgtEl>
                                          <p:spTgt spid="60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06"/>
                                        </p:tgtEl>
                                        <p:attrNameLst>
                                          <p:attrName>style.visibility</p:attrName>
                                        </p:attrNameLst>
                                      </p:cBhvr>
                                      <p:to>
                                        <p:strVal val="visible"/>
                                      </p:to>
                                    </p:set>
                                    <p:animEffect transition="in" filter="fade">
                                      <p:cBhvr>
                                        <p:cTn id="43" dur="1000"/>
                                        <p:tgtEl>
                                          <p:spTgt spid="606"/>
                                        </p:tgtEl>
                                      </p:cBhvr>
                                    </p:animEffect>
                                  </p:childTnLst>
                                </p:cTn>
                              </p:par>
                              <p:par>
                                <p:cTn id="44" presetID="10" presetClass="entr" presetSubtype="0" fill="hold" nodeType="withEffect">
                                  <p:stCondLst>
                                    <p:cond delay="0"/>
                                  </p:stCondLst>
                                  <p:childTnLst>
                                    <p:set>
                                      <p:cBhvr>
                                        <p:cTn id="45" dur="1" fill="hold">
                                          <p:stCondLst>
                                            <p:cond delay="0"/>
                                          </p:stCondLst>
                                        </p:cTn>
                                        <p:tgtEl>
                                          <p:spTgt spid="607"/>
                                        </p:tgtEl>
                                        <p:attrNameLst>
                                          <p:attrName>style.visibility</p:attrName>
                                        </p:attrNameLst>
                                      </p:cBhvr>
                                      <p:to>
                                        <p:strVal val="visible"/>
                                      </p:to>
                                    </p:set>
                                    <p:animEffect transition="in" filter="fade">
                                      <p:cBhvr>
                                        <p:cTn id="46" dur="1000"/>
                                        <p:tgtEl>
                                          <p:spTgt spid="607"/>
                                        </p:tgtEl>
                                      </p:cBhvr>
                                    </p:animEffect>
                                  </p:childTnLst>
                                </p:cTn>
                              </p:par>
                              <p:par>
                                <p:cTn id="47" presetID="10" presetClass="entr" presetSubtype="0" fill="hold" nodeType="withEffect">
                                  <p:stCondLst>
                                    <p:cond delay="0"/>
                                  </p:stCondLst>
                                  <p:childTnLst>
                                    <p:set>
                                      <p:cBhvr>
                                        <p:cTn id="48" dur="1" fill="hold">
                                          <p:stCondLst>
                                            <p:cond delay="0"/>
                                          </p:stCondLst>
                                        </p:cTn>
                                        <p:tgtEl>
                                          <p:spTgt spid="609"/>
                                        </p:tgtEl>
                                        <p:attrNameLst>
                                          <p:attrName>style.visibility</p:attrName>
                                        </p:attrNameLst>
                                      </p:cBhvr>
                                      <p:to>
                                        <p:strVal val="visible"/>
                                      </p:to>
                                    </p:set>
                                    <p:animEffect transition="in" filter="fade">
                                      <p:cBhvr>
                                        <p:cTn id="49" dur="1000"/>
                                        <p:tgtEl>
                                          <p:spTgt spid="609"/>
                                        </p:tgtEl>
                                      </p:cBhvr>
                                    </p:animEffect>
                                  </p:childTnLst>
                                </p:cTn>
                              </p:par>
                              <p:par>
                                <p:cTn id="50" presetID="10" presetClass="entr" presetSubtype="0" fill="hold" nodeType="withEffect">
                                  <p:stCondLst>
                                    <p:cond delay="0"/>
                                  </p:stCondLst>
                                  <p:childTnLst>
                                    <p:set>
                                      <p:cBhvr>
                                        <p:cTn id="51" dur="1" fill="hold">
                                          <p:stCondLst>
                                            <p:cond delay="0"/>
                                          </p:stCondLst>
                                        </p:cTn>
                                        <p:tgtEl>
                                          <p:spTgt spid="608"/>
                                        </p:tgtEl>
                                        <p:attrNameLst>
                                          <p:attrName>style.visibility</p:attrName>
                                        </p:attrNameLst>
                                      </p:cBhvr>
                                      <p:to>
                                        <p:strVal val="visible"/>
                                      </p:to>
                                    </p:set>
                                    <p:animEffect transition="in" filter="fade">
                                      <p:cBhvr>
                                        <p:cTn id="52" dur="1000"/>
                                        <p:tgtEl>
                                          <p:spTgt spid="608"/>
                                        </p:tgtEl>
                                      </p:cBhvr>
                                    </p:animEffect>
                                  </p:childTnLst>
                                </p:cTn>
                              </p:par>
                              <p:par>
                                <p:cTn id="53" presetID="10" presetClass="entr" presetSubtype="0" fill="hold" nodeType="withEffect">
                                  <p:stCondLst>
                                    <p:cond delay="0"/>
                                  </p:stCondLst>
                                  <p:childTnLst>
                                    <p:set>
                                      <p:cBhvr>
                                        <p:cTn id="54" dur="1" fill="hold">
                                          <p:stCondLst>
                                            <p:cond delay="0"/>
                                          </p:stCondLst>
                                        </p:cTn>
                                        <p:tgtEl>
                                          <p:spTgt spid="619"/>
                                        </p:tgtEl>
                                        <p:attrNameLst>
                                          <p:attrName>style.visibility</p:attrName>
                                        </p:attrNameLst>
                                      </p:cBhvr>
                                      <p:to>
                                        <p:strVal val="visible"/>
                                      </p:to>
                                    </p:set>
                                    <p:animEffect transition="in" filter="fade">
                                      <p:cBhvr>
                                        <p:cTn id="55" dur="1000"/>
                                        <p:tgtEl>
                                          <p:spTgt spid="619"/>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610"/>
                                        </p:tgtEl>
                                        <p:attrNameLst>
                                          <p:attrName>style.visibility</p:attrName>
                                        </p:attrNameLst>
                                      </p:cBhvr>
                                      <p:to>
                                        <p:strVal val="visible"/>
                                      </p:to>
                                    </p:set>
                                  </p:childTnLst>
                                </p:cTn>
                              </p:par>
                              <p:par>
                                <p:cTn id="60" presetID="10" presetClass="exit" presetSubtype="0" fill="hold" nodeType="withEffect">
                                  <p:stCondLst>
                                    <p:cond delay="0"/>
                                  </p:stCondLst>
                                  <p:childTnLst>
                                    <p:animEffect transition="out" filter="fade">
                                      <p:cBhvr>
                                        <p:cTn id="61" dur="1000"/>
                                        <p:tgtEl>
                                          <p:spTgt spid="596"/>
                                        </p:tgtEl>
                                      </p:cBhvr>
                                    </p:animEffect>
                                    <p:set>
                                      <p:cBhvr>
                                        <p:cTn id="62" dur="1" fill="hold">
                                          <p:stCondLst>
                                            <p:cond delay="1000"/>
                                          </p:stCondLst>
                                        </p:cTn>
                                        <p:tgtEl>
                                          <p:spTgt spid="596"/>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615"/>
                                        </p:tgtEl>
                                        <p:attrNameLst>
                                          <p:attrName>style.visibility</p:attrName>
                                        </p:attrNameLst>
                                      </p:cBhvr>
                                      <p:to>
                                        <p:strVal val="visible"/>
                                      </p:to>
                                    </p:set>
                                    <p:animEffect transition="in" filter="fade">
                                      <p:cBhvr>
                                        <p:cTn id="65" dur="1000"/>
                                        <p:tgtEl>
                                          <p:spTgt spid="615"/>
                                        </p:tgtEl>
                                      </p:cBhvr>
                                    </p:animEffect>
                                  </p:childTnLst>
                                </p:cTn>
                              </p:par>
                              <p:par>
                                <p:cTn id="66" presetID="10" presetClass="entr" presetSubtype="0" fill="hold" nodeType="withEffect">
                                  <p:stCondLst>
                                    <p:cond delay="0"/>
                                  </p:stCondLst>
                                  <p:childTnLst>
                                    <p:set>
                                      <p:cBhvr>
                                        <p:cTn id="67" dur="1" fill="hold">
                                          <p:stCondLst>
                                            <p:cond delay="0"/>
                                          </p:stCondLst>
                                        </p:cTn>
                                        <p:tgtEl>
                                          <p:spTgt spid="616"/>
                                        </p:tgtEl>
                                        <p:attrNameLst>
                                          <p:attrName>style.visibility</p:attrName>
                                        </p:attrNameLst>
                                      </p:cBhvr>
                                      <p:to>
                                        <p:strVal val="visible"/>
                                      </p:to>
                                    </p:set>
                                    <p:animEffect transition="in" filter="fade">
                                      <p:cBhvr>
                                        <p:cTn id="68" dur="1000"/>
                                        <p:tgtEl>
                                          <p:spTgt spid="616"/>
                                        </p:tgtEl>
                                      </p:cBhvr>
                                    </p:animEffect>
                                  </p:childTnLst>
                                </p:cTn>
                              </p:par>
                              <p:par>
                                <p:cTn id="69" presetID="10" presetClass="entr" presetSubtype="0" fill="hold" nodeType="withEffect">
                                  <p:stCondLst>
                                    <p:cond delay="0"/>
                                  </p:stCondLst>
                                  <p:childTnLst>
                                    <p:set>
                                      <p:cBhvr>
                                        <p:cTn id="70" dur="1" fill="hold">
                                          <p:stCondLst>
                                            <p:cond delay="0"/>
                                          </p:stCondLst>
                                        </p:cTn>
                                        <p:tgtEl>
                                          <p:spTgt spid="617"/>
                                        </p:tgtEl>
                                        <p:attrNameLst>
                                          <p:attrName>style.visibility</p:attrName>
                                        </p:attrNameLst>
                                      </p:cBhvr>
                                      <p:to>
                                        <p:strVal val="visible"/>
                                      </p:to>
                                    </p:set>
                                    <p:animEffect transition="in" filter="fade">
                                      <p:cBhvr>
                                        <p:cTn id="71" dur="1000"/>
                                        <p:tgtEl>
                                          <p:spTgt spid="617"/>
                                        </p:tgtEl>
                                      </p:cBhvr>
                                    </p:animEffect>
                                  </p:childTnLst>
                                </p:cTn>
                              </p:par>
                              <p:par>
                                <p:cTn id="72" presetID="10" presetClass="entr" presetSubtype="0" fill="hold" nodeType="withEffect">
                                  <p:stCondLst>
                                    <p:cond delay="0"/>
                                  </p:stCondLst>
                                  <p:childTnLst>
                                    <p:set>
                                      <p:cBhvr>
                                        <p:cTn id="73" dur="1" fill="hold">
                                          <p:stCondLst>
                                            <p:cond delay="0"/>
                                          </p:stCondLst>
                                        </p:cTn>
                                        <p:tgtEl>
                                          <p:spTgt spid="618"/>
                                        </p:tgtEl>
                                        <p:attrNameLst>
                                          <p:attrName>style.visibility</p:attrName>
                                        </p:attrNameLst>
                                      </p:cBhvr>
                                      <p:to>
                                        <p:strVal val="visible"/>
                                      </p:to>
                                    </p:set>
                                    <p:animEffect transition="in" filter="fade">
                                      <p:cBhvr>
                                        <p:cTn id="74" dur="1000"/>
                                        <p:tgtEl>
                                          <p:spTgt spid="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g229c5ba4381_2_277"/>
          <p:cNvSpPr txBox="1">
            <a:spLocks noGrp="1"/>
          </p:cNvSpPr>
          <p:nvPr>
            <p:ph type="sldNum" idx="12"/>
          </p:nvPr>
        </p:nvSpPr>
        <p:spPr>
          <a:xfrm>
            <a:off x="11839575" y="6459615"/>
            <a:ext cx="342901" cy="311150"/>
          </a:xfrm>
          <a:prstGeom prst="rect">
            <a:avLst/>
          </a:prstGeom>
          <a:noFill/>
          <a:ln>
            <a:noFill/>
          </a:ln>
        </p:spPr>
        <p:txBody>
          <a:bodyPr spcFirstLastPara="1" wrap="square" lIns="72000" tIns="72000" rIns="72000" bIns="72000" anchor="ctr" anchorCtr="0">
            <a:noAutofit/>
          </a:bodyPr>
          <a:lstStyle/>
          <a:p>
            <a:pPr marL="0" lvl="0" indent="0" algn="r" rtl="0">
              <a:spcBef>
                <a:spcPts val="0"/>
              </a:spcBef>
              <a:spcAft>
                <a:spcPts val="0"/>
              </a:spcAft>
              <a:buNone/>
            </a:pPr>
            <a:fld id="{00000000-1234-1234-1234-123412341234}" type="slidenum">
              <a:rPr lang="en-SG"/>
              <a:t>6</a:t>
            </a:fld>
            <a:endParaRPr/>
          </a:p>
        </p:txBody>
      </p:sp>
      <p:sp>
        <p:nvSpPr>
          <p:cNvPr id="629" name="Google Shape;629;g229c5ba4381_2_277"/>
          <p:cNvSpPr txBox="1">
            <a:spLocks noGrp="1"/>
          </p:cNvSpPr>
          <p:nvPr>
            <p:ph type="title"/>
          </p:nvPr>
        </p:nvSpPr>
        <p:spPr>
          <a:xfrm>
            <a:off x="160256" y="122110"/>
            <a:ext cx="10703700" cy="476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000"/>
              <a:buFont typeface="Arial"/>
              <a:buNone/>
            </a:pPr>
            <a:r>
              <a:rPr lang="en-SG"/>
              <a:t>2. Model Development and Implementation </a:t>
            </a:r>
            <a:endParaRPr/>
          </a:p>
        </p:txBody>
      </p:sp>
      <p:sp>
        <p:nvSpPr>
          <p:cNvPr id="630" name="Google Shape;630;g229c5ba4381_2_277"/>
          <p:cNvSpPr txBox="1">
            <a:spLocks noGrp="1"/>
          </p:cNvSpPr>
          <p:nvPr>
            <p:ph type="body" idx="1"/>
          </p:nvPr>
        </p:nvSpPr>
        <p:spPr>
          <a:xfrm>
            <a:off x="160256" y="674009"/>
            <a:ext cx="10703700" cy="245400"/>
          </a:xfrm>
          <a:prstGeom prst="rect">
            <a:avLst/>
          </a:prstGeom>
          <a:noFill/>
          <a:ln>
            <a:noFill/>
          </a:ln>
        </p:spPr>
        <p:txBody>
          <a:bodyPr spcFirstLastPara="1" wrap="square" lIns="91425" tIns="45700" rIns="91425" bIns="45700" anchor="ctr" anchorCtr="0">
            <a:normAutofit fontScale="70000" lnSpcReduction="20000"/>
          </a:bodyPr>
          <a:lstStyle/>
          <a:p>
            <a:pPr marL="0" lvl="0" indent="0" algn="l" rtl="0">
              <a:spcBef>
                <a:spcPts val="0"/>
              </a:spcBef>
              <a:spcAft>
                <a:spcPts val="0"/>
              </a:spcAft>
              <a:buClr>
                <a:schemeClr val="lt1"/>
              </a:buClr>
              <a:buSzPct val="100000"/>
              <a:buNone/>
            </a:pPr>
            <a:r>
              <a:rPr lang="en-SG" sz="2000" b="1" i="0"/>
              <a:t>a. Training Data Cleaning - i) Input normalization formula</a:t>
            </a:r>
            <a:endParaRPr/>
          </a:p>
        </p:txBody>
      </p:sp>
      <p:sp>
        <p:nvSpPr>
          <p:cNvPr id="631" name="Google Shape;631;g229c5ba4381_2_277"/>
          <p:cNvSpPr/>
          <p:nvPr/>
        </p:nvSpPr>
        <p:spPr>
          <a:xfrm>
            <a:off x="308651" y="1329100"/>
            <a:ext cx="5554200" cy="678600"/>
          </a:xfrm>
          <a:prstGeom prst="rect">
            <a:avLst/>
          </a:prstGeom>
          <a:gradFill>
            <a:gsLst>
              <a:gs pos="0">
                <a:srgbClr val="173C5F"/>
              </a:gs>
              <a:gs pos="99000">
                <a:srgbClr val="006CB8"/>
              </a:gs>
              <a:gs pos="100000">
                <a:srgbClr val="006CB8"/>
              </a:gs>
            </a:gsLst>
            <a:lin ang="2700006"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SG" b="1">
                <a:solidFill>
                  <a:schemeClr val="lt1"/>
                </a:solidFill>
              </a:rPr>
              <a:t>Assumptions</a:t>
            </a:r>
            <a:endParaRPr b="1">
              <a:solidFill>
                <a:schemeClr val="lt1"/>
              </a:solidFill>
            </a:endParaRPr>
          </a:p>
        </p:txBody>
      </p:sp>
      <p:grpSp>
        <p:nvGrpSpPr>
          <p:cNvPr id="632" name="Google Shape;632;g229c5ba4381_2_277"/>
          <p:cNvGrpSpPr/>
          <p:nvPr/>
        </p:nvGrpSpPr>
        <p:grpSpPr>
          <a:xfrm>
            <a:off x="308645" y="2363108"/>
            <a:ext cx="5553750" cy="1571344"/>
            <a:chOff x="380736" y="1599529"/>
            <a:chExt cx="5615521" cy="1440015"/>
          </a:xfrm>
        </p:grpSpPr>
        <p:sp>
          <p:nvSpPr>
            <p:cNvPr id="633" name="Google Shape;633;g229c5ba4381_2_277"/>
            <p:cNvSpPr/>
            <p:nvPr/>
          </p:nvSpPr>
          <p:spPr>
            <a:xfrm>
              <a:off x="1366957" y="1599544"/>
              <a:ext cx="4629300" cy="1440000"/>
            </a:xfrm>
            <a:prstGeom prst="rect">
              <a:avLst/>
            </a:prstGeom>
            <a:gradFill>
              <a:gsLst>
                <a:gs pos="0">
                  <a:srgbClr val="FFFFFF">
                    <a:alpha val="97647"/>
                  </a:srgbClr>
                </a:gs>
                <a:gs pos="28000">
                  <a:srgbClr val="FFFFFF">
                    <a:alpha val="97647"/>
                  </a:srgbClr>
                </a:gs>
                <a:gs pos="100000">
                  <a:srgbClr val="D8D8D8">
                    <a:alpha val="80000"/>
                  </a:srgbClr>
                </a:gs>
              </a:gsLst>
              <a:lin ang="13500032" scaled="0"/>
            </a:gra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SG" sz="1800" b="1">
                  <a:solidFill>
                    <a:schemeClr val="dk1"/>
                  </a:solidFill>
                </a:rPr>
                <a:t>All stocks have identical or similar behaviours, so stocks with similar trends are expected to have similar performance in the future</a:t>
              </a:r>
              <a:endParaRPr sz="1800" b="1">
                <a:solidFill>
                  <a:schemeClr val="dk1"/>
                </a:solidFill>
                <a:latin typeface="Arial"/>
                <a:ea typeface="Arial"/>
                <a:cs typeface="Arial"/>
                <a:sym typeface="Arial"/>
              </a:endParaRPr>
            </a:p>
          </p:txBody>
        </p:sp>
        <p:sp>
          <p:nvSpPr>
            <p:cNvPr id="634" name="Google Shape;634;g229c5ba4381_2_277"/>
            <p:cNvSpPr/>
            <p:nvPr/>
          </p:nvSpPr>
          <p:spPr>
            <a:xfrm>
              <a:off x="380736" y="1599529"/>
              <a:ext cx="986100" cy="1440000"/>
            </a:xfrm>
            <a:prstGeom prst="rect">
              <a:avLst/>
            </a:prstGeom>
            <a:solidFill>
              <a:srgbClr val="173C5F"/>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Arial"/>
                <a:ea typeface="Arial"/>
                <a:cs typeface="Arial"/>
                <a:sym typeface="Arial"/>
              </a:endParaRPr>
            </a:p>
          </p:txBody>
        </p:sp>
      </p:grpSp>
      <p:grpSp>
        <p:nvGrpSpPr>
          <p:cNvPr id="635" name="Google Shape;635;g229c5ba4381_2_277"/>
          <p:cNvGrpSpPr/>
          <p:nvPr/>
        </p:nvGrpSpPr>
        <p:grpSpPr>
          <a:xfrm>
            <a:off x="308644" y="4368106"/>
            <a:ext cx="5550733" cy="1571345"/>
            <a:chOff x="380736" y="1599529"/>
            <a:chExt cx="5612470" cy="1440015"/>
          </a:xfrm>
        </p:grpSpPr>
        <p:sp>
          <p:nvSpPr>
            <p:cNvPr id="636" name="Google Shape;636;g229c5ba4381_2_277"/>
            <p:cNvSpPr/>
            <p:nvPr/>
          </p:nvSpPr>
          <p:spPr>
            <a:xfrm>
              <a:off x="1363906" y="1599544"/>
              <a:ext cx="4629300" cy="1440000"/>
            </a:xfrm>
            <a:prstGeom prst="rect">
              <a:avLst/>
            </a:prstGeom>
            <a:gradFill>
              <a:gsLst>
                <a:gs pos="0">
                  <a:srgbClr val="FFFFFF">
                    <a:alpha val="97647"/>
                  </a:srgbClr>
                </a:gs>
                <a:gs pos="28000">
                  <a:srgbClr val="FFFFFF">
                    <a:alpha val="97647"/>
                  </a:srgbClr>
                </a:gs>
                <a:gs pos="100000">
                  <a:srgbClr val="D8D8D8">
                    <a:alpha val="80000"/>
                  </a:srgbClr>
                </a:gs>
              </a:gsLst>
              <a:lin ang="13500032" scaled="0"/>
            </a:gra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SG" sz="1800" b="1">
                  <a:solidFill>
                    <a:schemeClr val="dk1"/>
                  </a:solidFill>
                </a:rPr>
                <a:t>Stock performance depends solely on its past performance, so we do not consider external factors, such as policies and market changes</a:t>
              </a:r>
              <a:endParaRPr sz="1800" b="1">
                <a:solidFill>
                  <a:schemeClr val="dk1"/>
                </a:solidFill>
                <a:latin typeface="Arial"/>
                <a:ea typeface="Arial"/>
                <a:cs typeface="Arial"/>
                <a:sym typeface="Arial"/>
              </a:endParaRPr>
            </a:p>
          </p:txBody>
        </p:sp>
        <p:sp>
          <p:nvSpPr>
            <p:cNvPr id="637" name="Google Shape;637;g229c5ba4381_2_277"/>
            <p:cNvSpPr/>
            <p:nvPr/>
          </p:nvSpPr>
          <p:spPr>
            <a:xfrm>
              <a:off x="380736" y="1599529"/>
              <a:ext cx="986100" cy="1440000"/>
            </a:xfrm>
            <a:prstGeom prst="rect">
              <a:avLst/>
            </a:prstGeom>
            <a:solidFill>
              <a:srgbClr val="173C5F"/>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38" name="Google Shape;638;g229c5ba4381_2_277"/>
          <p:cNvSpPr/>
          <p:nvPr/>
        </p:nvSpPr>
        <p:spPr>
          <a:xfrm>
            <a:off x="6957914" y="1329100"/>
            <a:ext cx="4871400" cy="678600"/>
          </a:xfrm>
          <a:prstGeom prst="rect">
            <a:avLst/>
          </a:prstGeom>
          <a:gradFill>
            <a:gsLst>
              <a:gs pos="0">
                <a:srgbClr val="173C5F"/>
              </a:gs>
              <a:gs pos="99000">
                <a:srgbClr val="006CB8"/>
              </a:gs>
              <a:gs pos="100000">
                <a:srgbClr val="006CB8"/>
              </a:gs>
            </a:gsLst>
            <a:lin ang="2700006"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SG" b="1">
                <a:solidFill>
                  <a:schemeClr val="lt1"/>
                </a:solidFill>
              </a:rPr>
              <a:t>Key Ideas</a:t>
            </a:r>
            <a:endParaRPr b="1">
              <a:solidFill>
                <a:schemeClr val="lt1"/>
              </a:solidFill>
            </a:endParaRPr>
          </a:p>
        </p:txBody>
      </p:sp>
      <p:sp>
        <p:nvSpPr>
          <p:cNvPr id="639" name="Google Shape;639;g229c5ba4381_2_277"/>
          <p:cNvSpPr/>
          <p:nvPr/>
        </p:nvSpPr>
        <p:spPr>
          <a:xfrm>
            <a:off x="6968064" y="2363060"/>
            <a:ext cx="4871400" cy="1571100"/>
          </a:xfrm>
          <a:prstGeom prst="rect">
            <a:avLst/>
          </a:prstGeom>
          <a:gradFill>
            <a:gsLst>
              <a:gs pos="0">
                <a:srgbClr val="FFFFFF">
                  <a:alpha val="97647"/>
                </a:srgbClr>
              </a:gs>
              <a:gs pos="28000">
                <a:srgbClr val="FFFFFF">
                  <a:alpha val="97647"/>
                </a:srgbClr>
              </a:gs>
              <a:gs pos="100000">
                <a:srgbClr val="D8D8D8">
                  <a:alpha val="80000"/>
                </a:srgbClr>
              </a:gs>
            </a:gsLst>
            <a:lin ang="13500032"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1" indent="0" algn="ctr" rtl="0">
              <a:spcBef>
                <a:spcPts val="0"/>
              </a:spcBef>
              <a:spcAft>
                <a:spcPts val="0"/>
              </a:spcAft>
              <a:buNone/>
            </a:pPr>
            <a:r>
              <a:rPr lang="en-SG" sz="1800" b="1">
                <a:solidFill>
                  <a:schemeClr val="dk1"/>
                </a:solidFill>
              </a:rPr>
              <a:t>Analyse the </a:t>
            </a:r>
            <a:r>
              <a:rPr lang="en-SG" sz="1800" b="1">
                <a:solidFill>
                  <a:srgbClr val="0F6CB8"/>
                </a:solidFill>
              </a:rPr>
              <a:t>curvature of stocks </a:t>
            </a:r>
            <a:r>
              <a:rPr lang="en-SG" sz="1800" b="1">
                <a:solidFill>
                  <a:schemeClr val="dk1"/>
                </a:solidFill>
              </a:rPr>
              <a:t>and predict the relationship between</a:t>
            </a:r>
            <a:r>
              <a:rPr lang="en-SG" sz="1800" b="1">
                <a:solidFill>
                  <a:srgbClr val="0F6CB8"/>
                </a:solidFill>
              </a:rPr>
              <a:t> VWAP and the current price.</a:t>
            </a:r>
            <a:endParaRPr sz="1800" b="1" i="0" u="none" strike="noStrike" cap="none">
              <a:solidFill>
                <a:schemeClr val="dk1"/>
              </a:solidFill>
            </a:endParaRPr>
          </a:p>
        </p:txBody>
      </p:sp>
      <p:pic>
        <p:nvPicPr>
          <p:cNvPr id="640" name="Google Shape;640;g229c5ba4381_2_277" descr="A picture containing text, clipart&#10;&#10;Description automatically generated"/>
          <p:cNvPicPr preferRelativeResize="0"/>
          <p:nvPr/>
        </p:nvPicPr>
        <p:blipFill rotWithShape="1">
          <a:blip r:embed="rId3">
            <a:alphaModFix/>
          </a:blip>
          <a:srcRect/>
          <a:stretch/>
        </p:blipFill>
        <p:spPr>
          <a:xfrm>
            <a:off x="313159" y="2799144"/>
            <a:ext cx="991161" cy="1069190"/>
          </a:xfrm>
          <a:prstGeom prst="rect">
            <a:avLst/>
          </a:prstGeom>
          <a:noFill/>
          <a:ln>
            <a:noFill/>
          </a:ln>
        </p:spPr>
      </p:pic>
      <p:pic>
        <p:nvPicPr>
          <p:cNvPr id="641" name="Google Shape;641;g229c5ba4381_2_277" descr="Icon&#10;&#10;Description automatically generated"/>
          <p:cNvPicPr preferRelativeResize="0"/>
          <p:nvPr/>
        </p:nvPicPr>
        <p:blipFill rotWithShape="1">
          <a:blip r:embed="rId4">
            <a:alphaModFix/>
          </a:blip>
          <a:srcRect/>
          <a:stretch/>
        </p:blipFill>
        <p:spPr>
          <a:xfrm>
            <a:off x="336443" y="4659700"/>
            <a:ext cx="944604" cy="1069189"/>
          </a:xfrm>
          <a:prstGeom prst="rect">
            <a:avLst/>
          </a:prstGeom>
          <a:noFill/>
          <a:ln>
            <a:noFill/>
          </a:ln>
        </p:spPr>
      </p:pic>
      <p:sp>
        <p:nvSpPr>
          <p:cNvPr id="642" name="Google Shape;642;g229c5ba4381_2_277"/>
          <p:cNvSpPr/>
          <p:nvPr/>
        </p:nvSpPr>
        <p:spPr>
          <a:xfrm>
            <a:off x="6968064" y="4368253"/>
            <a:ext cx="4871400" cy="1571100"/>
          </a:xfrm>
          <a:prstGeom prst="rect">
            <a:avLst/>
          </a:prstGeom>
          <a:gradFill>
            <a:gsLst>
              <a:gs pos="0">
                <a:srgbClr val="FFFFFF">
                  <a:alpha val="97647"/>
                </a:srgbClr>
              </a:gs>
              <a:gs pos="28000">
                <a:srgbClr val="FFFFFF">
                  <a:alpha val="97647"/>
                </a:srgbClr>
              </a:gs>
              <a:gs pos="100000">
                <a:srgbClr val="D8D8D8">
                  <a:alpha val="80000"/>
                </a:srgbClr>
              </a:gs>
            </a:gsLst>
            <a:lin ang="13500032"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SG" sz="1800" b="1">
                <a:solidFill>
                  <a:srgbClr val="0F6CB8"/>
                </a:solidFill>
              </a:rPr>
              <a:t>Normalise</a:t>
            </a:r>
            <a:r>
              <a:rPr lang="en-SG" sz="1800" b="1">
                <a:solidFill>
                  <a:schemeClr val="dk1"/>
                </a:solidFill>
              </a:rPr>
              <a:t> prices of different stocks, to have a </a:t>
            </a:r>
            <a:r>
              <a:rPr lang="en-SG" sz="1800" b="1">
                <a:solidFill>
                  <a:schemeClr val="accent1"/>
                </a:solidFill>
              </a:rPr>
              <a:t>standard weight for training</a:t>
            </a:r>
            <a:r>
              <a:rPr lang="en-SG" sz="1800" b="1">
                <a:solidFill>
                  <a:schemeClr val="dk1"/>
                </a:solidFill>
              </a:rPr>
              <a:t>, and common stage for comparison.</a:t>
            </a:r>
            <a:endParaRPr sz="1800" b="1">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1"/>
                                        </p:tgtEl>
                                        <p:attrNameLst>
                                          <p:attrName>style.visibility</p:attrName>
                                        </p:attrNameLst>
                                      </p:cBhvr>
                                      <p:to>
                                        <p:strVal val="visible"/>
                                      </p:to>
                                    </p:set>
                                    <p:animEffect transition="in" filter="fade">
                                      <p:cBhvr>
                                        <p:cTn id="7" dur="500"/>
                                        <p:tgtEl>
                                          <p:spTgt spid="631"/>
                                        </p:tgtEl>
                                      </p:cBhvr>
                                    </p:animEffect>
                                  </p:childTnLst>
                                </p:cTn>
                              </p:par>
                              <p:par>
                                <p:cTn id="8" presetID="10" presetClass="entr" presetSubtype="0" fill="hold" nodeType="withEffect">
                                  <p:stCondLst>
                                    <p:cond delay="0"/>
                                  </p:stCondLst>
                                  <p:childTnLst>
                                    <p:set>
                                      <p:cBhvr>
                                        <p:cTn id="9" dur="1" fill="hold">
                                          <p:stCondLst>
                                            <p:cond delay="0"/>
                                          </p:stCondLst>
                                        </p:cTn>
                                        <p:tgtEl>
                                          <p:spTgt spid="632"/>
                                        </p:tgtEl>
                                        <p:attrNameLst>
                                          <p:attrName>style.visibility</p:attrName>
                                        </p:attrNameLst>
                                      </p:cBhvr>
                                      <p:to>
                                        <p:strVal val="visible"/>
                                      </p:to>
                                    </p:set>
                                    <p:animEffect transition="in" filter="fade">
                                      <p:cBhvr>
                                        <p:cTn id="10" dur="500"/>
                                        <p:tgtEl>
                                          <p:spTgt spid="632"/>
                                        </p:tgtEl>
                                      </p:cBhvr>
                                    </p:animEffect>
                                  </p:childTnLst>
                                </p:cTn>
                              </p:par>
                              <p:par>
                                <p:cTn id="11" presetID="10" presetClass="entr" presetSubtype="0" fill="hold" nodeType="withEffect">
                                  <p:stCondLst>
                                    <p:cond delay="0"/>
                                  </p:stCondLst>
                                  <p:childTnLst>
                                    <p:set>
                                      <p:cBhvr>
                                        <p:cTn id="12" dur="1" fill="hold">
                                          <p:stCondLst>
                                            <p:cond delay="0"/>
                                          </p:stCondLst>
                                        </p:cTn>
                                        <p:tgtEl>
                                          <p:spTgt spid="635"/>
                                        </p:tgtEl>
                                        <p:attrNameLst>
                                          <p:attrName>style.visibility</p:attrName>
                                        </p:attrNameLst>
                                      </p:cBhvr>
                                      <p:to>
                                        <p:strVal val="visible"/>
                                      </p:to>
                                    </p:set>
                                    <p:animEffect transition="in" filter="fade">
                                      <p:cBhvr>
                                        <p:cTn id="13" dur="500"/>
                                        <p:tgtEl>
                                          <p:spTgt spid="635"/>
                                        </p:tgtEl>
                                      </p:cBhvr>
                                    </p:animEffect>
                                  </p:childTnLst>
                                </p:cTn>
                              </p:par>
                              <p:par>
                                <p:cTn id="14" presetID="10" presetClass="entr" presetSubtype="0" fill="hold" nodeType="withEffect">
                                  <p:stCondLst>
                                    <p:cond delay="0"/>
                                  </p:stCondLst>
                                  <p:childTnLst>
                                    <p:set>
                                      <p:cBhvr>
                                        <p:cTn id="15" dur="1" fill="hold">
                                          <p:stCondLst>
                                            <p:cond delay="0"/>
                                          </p:stCondLst>
                                        </p:cTn>
                                        <p:tgtEl>
                                          <p:spTgt spid="640"/>
                                        </p:tgtEl>
                                        <p:attrNameLst>
                                          <p:attrName>style.visibility</p:attrName>
                                        </p:attrNameLst>
                                      </p:cBhvr>
                                      <p:to>
                                        <p:strVal val="visible"/>
                                      </p:to>
                                    </p:set>
                                    <p:animEffect transition="in" filter="fade">
                                      <p:cBhvr>
                                        <p:cTn id="16" dur="500"/>
                                        <p:tgtEl>
                                          <p:spTgt spid="640"/>
                                        </p:tgtEl>
                                      </p:cBhvr>
                                    </p:animEffect>
                                  </p:childTnLst>
                                </p:cTn>
                              </p:par>
                              <p:par>
                                <p:cTn id="17" presetID="10" presetClass="entr" presetSubtype="0" fill="hold" nodeType="withEffect">
                                  <p:stCondLst>
                                    <p:cond delay="0"/>
                                  </p:stCondLst>
                                  <p:childTnLst>
                                    <p:set>
                                      <p:cBhvr>
                                        <p:cTn id="18" dur="1" fill="hold">
                                          <p:stCondLst>
                                            <p:cond delay="0"/>
                                          </p:stCondLst>
                                        </p:cTn>
                                        <p:tgtEl>
                                          <p:spTgt spid="641"/>
                                        </p:tgtEl>
                                        <p:attrNameLst>
                                          <p:attrName>style.visibility</p:attrName>
                                        </p:attrNameLst>
                                      </p:cBhvr>
                                      <p:to>
                                        <p:strVal val="visible"/>
                                      </p:to>
                                    </p:set>
                                    <p:animEffect transition="in" filter="fade">
                                      <p:cBhvr>
                                        <p:cTn id="19" dur="500"/>
                                        <p:tgtEl>
                                          <p:spTgt spid="64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38"/>
                                        </p:tgtEl>
                                        <p:attrNameLst>
                                          <p:attrName>style.visibility</p:attrName>
                                        </p:attrNameLst>
                                      </p:cBhvr>
                                      <p:to>
                                        <p:strVal val="visible"/>
                                      </p:to>
                                    </p:set>
                                    <p:animEffect transition="in" filter="fade">
                                      <p:cBhvr>
                                        <p:cTn id="24" dur="500"/>
                                        <p:tgtEl>
                                          <p:spTgt spid="638"/>
                                        </p:tgtEl>
                                      </p:cBhvr>
                                    </p:animEffect>
                                  </p:childTnLst>
                                </p:cTn>
                              </p:par>
                              <p:par>
                                <p:cTn id="25" presetID="10" presetClass="entr" presetSubtype="0" fill="hold" nodeType="withEffect">
                                  <p:stCondLst>
                                    <p:cond delay="0"/>
                                  </p:stCondLst>
                                  <p:childTnLst>
                                    <p:set>
                                      <p:cBhvr>
                                        <p:cTn id="26" dur="1" fill="hold">
                                          <p:stCondLst>
                                            <p:cond delay="0"/>
                                          </p:stCondLst>
                                        </p:cTn>
                                        <p:tgtEl>
                                          <p:spTgt spid="639"/>
                                        </p:tgtEl>
                                        <p:attrNameLst>
                                          <p:attrName>style.visibility</p:attrName>
                                        </p:attrNameLst>
                                      </p:cBhvr>
                                      <p:to>
                                        <p:strVal val="visible"/>
                                      </p:to>
                                    </p:set>
                                    <p:animEffect transition="in" filter="fade">
                                      <p:cBhvr>
                                        <p:cTn id="27" dur="500"/>
                                        <p:tgtEl>
                                          <p:spTgt spid="639"/>
                                        </p:tgtEl>
                                      </p:cBhvr>
                                    </p:animEffect>
                                  </p:childTnLst>
                                </p:cTn>
                              </p:par>
                              <p:par>
                                <p:cTn id="28" presetID="10" presetClass="entr" presetSubtype="0" fill="hold" nodeType="withEffect">
                                  <p:stCondLst>
                                    <p:cond delay="0"/>
                                  </p:stCondLst>
                                  <p:childTnLst>
                                    <p:set>
                                      <p:cBhvr>
                                        <p:cTn id="29" dur="1" fill="hold">
                                          <p:stCondLst>
                                            <p:cond delay="0"/>
                                          </p:stCondLst>
                                        </p:cTn>
                                        <p:tgtEl>
                                          <p:spTgt spid="642"/>
                                        </p:tgtEl>
                                        <p:attrNameLst>
                                          <p:attrName>style.visibility</p:attrName>
                                        </p:attrNameLst>
                                      </p:cBhvr>
                                      <p:to>
                                        <p:strVal val="visible"/>
                                      </p:to>
                                    </p:set>
                                    <p:animEffect transition="in" filter="fade">
                                      <p:cBhvr>
                                        <p:cTn id="30" dur="500"/>
                                        <p:tgtEl>
                                          <p:spTgt spid="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g219f287560c_1_0"/>
          <p:cNvSpPr txBox="1">
            <a:spLocks noGrp="1"/>
          </p:cNvSpPr>
          <p:nvPr>
            <p:ph type="sldNum" idx="12"/>
          </p:nvPr>
        </p:nvSpPr>
        <p:spPr>
          <a:xfrm>
            <a:off x="11839575" y="6459615"/>
            <a:ext cx="342900" cy="311100"/>
          </a:xfrm>
          <a:prstGeom prst="rect">
            <a:avLst/>
          </a:prstGeom>
          <a:noFill/>
          <a:ln>
            <a:noFill/>
          </a:ln>
        </p:spPr>
        <p:txBody>
          <a:bodyPr spcFirstLastPara="1" wrap="square" lIns="72000" tIns="72000" rIns="72000" bIns="72000" anchor="ctr" anchorCtr="0">
            <a:noAutofit/>
          </a:bodyPr>
          <a:lstStyle/>
          <a:p>
            <a:pPr marL="0" lvl="0" indent="0" algn="r" rtl="0">
              <a:spcBef>
                <a:spcPts val="0"/>
              </a:spcBef>
              <a:spcAft>
                <a:spcPts val="0"/>
              </a:spcAft>
              <a:buNone/>
            </a:pPr>
            <a:fld id="{00000000-1234-1234-1234-123412341234}" type="slidenum">
              <a:rPr lang="en-SG"/>
              <a:t>7</a:t>
            </a:fld>
            <a:endParaRPr/>
          </a:p>
        </p:txBody>
      </p:sp>
      <p:sp>
        <p:nvSpPr>
          <p:cNvPr id="648" name="Google Shape;648;g219f287560c_1_0"/>
          <p:cNvSpPr txBox="1">
            <a:spLocks noGrp="1"/>
          </p:cNvSpPr>
          <p:nvPr>
            <p:ph type="title"/>
          </p:nvPr>
        </p:nvSpPr>
        <p:spPr>
          <a:xfrm>
            <a:off x="160256" y="122110"/>
            <a:ext cx="10703700" cy="476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000"/>
              <a:buFont typeface="Arial"/>
              <a:buNone/>
            </a:pPr>
            <a:r>
              <a:rPr lang="en-SG"/>
              <a:t>2. Model Development and Implementation </a:t>
            </a:r>
            <a:endParaRPr/>
          </a:p>
        </p:txBody>
      </p:sp>
      <p:sp>
        <p:nvSpPr>
          <p:cNvPr id="649" name="Google Shape;649;g219f287560c_1_0"/>
          <p:cNvSpPr txBox="1">
            <a:spLocks noGrp="1"/>
          </p:cNvSpPr>
          <p:nvPr>
            <p:ph type="body" idx="1"/>
          </p:nvPr>
        </p:nvSpPr>
        <p:spPr>
          <a:xfrm>
            <a:off x="160256" y="674009"/>
            <a:ext cx="10703700" cy="245400"/>
          </a:xfrm>
          <a:prstGeom prst="rect">
            <a:avLst/>
          </a:prstGeom>
          <a:noFill/>
          <a:ln>
            <a:noFill/>
          </a:ln>
        </p:spPr>
        <p:txBody>
          <a:bodyPr spcFirstLastPara="1" wrap="square" lIns="91425" tIns="45700" rIns="91425" bIns="45700" anchor="ctr" anchorCtr="0">
            <a:normAutofit fontScale="70000" lnSpcReduction="20000"/>
          </a:bodyPr>
          <a:lstStyle/>
          <a:p>
            <a:pPr marL="0" lvl="0" indent="0" algn="l" rtl="0">
              <a:spcBef>
                <a:spcPts val="0"/>
              </a:spcBef>
              <a:spcAft>
                <a:spcPts val="0"/>
              </a:spcAft>
              <a:buClr>
                <a:schemeClr val="lt1"/>
              </a:buClr>
              <a:buSzPct val="100000"/>
              <a:buNone/>
            </a:pPr>
            <a:r>
              <a:rPr lang="en-SG" sz="2000" b="1" i="0"/>
              <a:t>a. Training Data Cleaning - i) Input normalization formula</a:t>
            </a:r>
            <a:endParaRPr/>
          </a:p>
        </p:txBody>
      </p:sp>
      <p:pic>
        <p:nvPicPr>
          <p:cNvPr id="650" name="Google Shape;650;g219f287560c_1_0"/>
          <p:cNvPicPr preferRelativeResize="0"/>
          <p:nvPr/>
        </p:nvPicPr>
        <p:blipFill rotWithShape="1">
          <a:blip r:embed="rId3">
            <a:alphaModFix/>
          </a:blip>
          <a:srcRect r="15124"/>
          <a:stretch/>
        </p:blipFill>
        <p:spPr>
          <a:xfrm>
            <a:off x="1981887" y="1826000"/>
            <a:ext cx="6548264" cy="2148500"/>
          </a:xfrm>
          <a:prstGeom prst="rect">
            <a:avLst/>
          </a:prstGeom>
          <a:noFill/>
          <a:ln>
            <a:noFill/>
          </a:ln>
        </p:spPr>
      </p:pic>
      <p:sp>
        <p:nvSpPr>
          <p:cNvPr id="651" name="Google Shape;651;g219f287560c_1_0"/>
          <p:cNvSpPr/>
          <p:nvPr/>
        </p:nvSpPr>
        <p:spPr>
          <a:xfrm>
            <a:off x="1102800" y="4430975"/>
            <a:ext cx="9986400" cy="1493700"/>
          </a:xfrm>
          <a:prstGeom prst="roundRect">
            <a:avLst>
              <a:gd name="adj" fmla="val 16667"/>
            </a:avLst>
          </a:prstGeom>
          <a:solidFill>
            <a:srgbClr val="EDEDE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SG" sz="1600" b="1" u="sng">
                <a:solidFill>
                  <a:schemeClr val="dk1"/>
                </a:solidFill>
              </a:rPr>
              <a:t>Reason</a:t>
            </a:r>
            <a:endParaRPr sz="1600" b="1" u="sng">
              <a:solidFill>
                <a:schemeClr val="dk1"/>
              </a:solidFill>
            </a:endParaRPr>
          </a:p>
          <a:p>
            <a:pPr marL="0" marR="0" lvl="0" indent="0" algn="ctr" rtl="0">
              <a:spcBef>
                <a:spcPts val="0"/>
              </a:spcBef>
              <a:spcAft>
                <a:spcPts val="0"/>
              </a:spcAft>
              <a:buNone/>
            </a:pPr>
            <a:endParaRPr sz="1600" b="1" u="sng">
              <a:solidFill>
                <a:schemeClr val="dk1"/>
              </a:solidFill>
            </a:endParaRPr>
          </a:p>
          <a:p>
            <a:pPr marL="0" marR="0" lvl="0" indent="0" algn="ctr" rtl="0">
              <a:spcBef>
                <a:spcPts val="0"/>
              </a:spcBef>
              <a:spcAft>
                <a:spcPts val="0"/>
              </a:spcAft>
              <a:buNone/>
            </a:pPr>
            <a:r>
              <a:rPr lang="en-SG" sz="1600" b="1">
                <a:solidFill>
                  <a:schemeClr val="dk1"/>
                </a:solidFill>
              </a:rPr>
              <a:t>We found that</a:t>
            </a:r>
            <a:r>
              <a:rPr lang="en-SG" sz="1600" b="1">
                <a:solidFill>
                  <a:srgbClr val="0A5893"/>
                </a:solidFill>
              </a:rPr>
              <a:t> </a:t>
            </a:r>
            <a:r>
              <a:rPr lang="en-SG" sz="1600" b="1">
                <a:solidFill>
                  <a:srgbClr val="0F6CB8"/>
                </a:solidFill>
              </a:rPr>
              <a:t>the opening price of a stock </a:t>
            </a:r>
            <a:r>
              <a:rPr lang="en-SG" sz="1600" b="1">
                <a:solidFill>
                  <a:schemeClr val="dk1"/>
                </a:solidFill>
              </a:rPr>
              <a:t>is likely to be </a:t>
            </a:r>
            <a:r>
              <a:rPr lang="en-SG" sz="1600" b="1">
                <a:solidFill>
                  <a:srgbClr val="0F6CB8"/>
                </a:solidFill>
              </a:rPr>
              <a:t>independent</a:t>
            </a:r>
            <a:r>
              <a:rPr lang="en-SG" sz="1600" b="1">
                <a:solidFill>
                  <a:schemeClr val="dk1"/>
                </a:solidFill>
              </a:rPr>
              <a:t> of all other factors, so it is </a:t>
            </a:r>
            <a:r>
              <a:rPr lang="en-SG" sz="1600" b="1">
                <a:solidFill>
                  <a:srgbClr val="0F6CB8"/>
                </a:solidFill>
              </a:rPr>
              <a:t>unbiased</a:t>
            </a:r>
            <a:r>
              <a:rPr lang="en-SG" sz="1600" b="1">
                <a:solidFill>
                  <a:schemeClr val="dk1"/>
                </a:solidFill>
              </a:rPr>
              <a:t> based on our assumptions</a:t>
            </a:r>
            <a:endParaRPr sz="1600" b="1">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g22b887a0791_0_15"/>
          <p:cNvSpPr txBox="1">
            <a:spLocks noGrp="1"/>
          </p:cNvSpPr>
          <p:nvPr>
            <p:ph type="sldNum" idx="12"/>
          </p:nvPr>
        </p:nvSpPr>
        <p:spPr>
          <a:xfrm>
            <a:off x="11839575" y="6459615"/>
            <a:ext cx="342900" cy="311100"/>
          </a:xfrm>
          <a:prstGeom prst="rect">
            <a:avLst/>
          </a:prstGeom>
          <a:noFill/>
          <a:ln>
            <a:noFill/>
          </a:ln>
        </p:spPr>
        <p:txBody>
          <a:bodyPr spcFirstLastPara="1" wrap="square" lIns="72000" tIns="72000" rIns="72000" bIns="72000" anchor="ctr" anchorCtr="0">
            <a:noAutofit/>
          </a:bodyPr>
          <a:lstStyle/>
          <a:p>
            <a:pPr marL="0" lvl="0" indent="0" algn="r" rtl="0">
              <a:spcBef>
                <a:spcPts val="0"/>
              </a:spcBef>
              <a:spcAft>
                <a:spcPts val="0"/>
              </a:spcAft>
              <a:buNone/>
            </a:pPr>
            <a:fld id="{00000000-1234-1234-1234-123412341234}" type="slidenum">
              <a:rPr lang="en-SG"/>
              <a:t>8</a:t>
            </a:fld>
            <a:endParaRPr/>
          </a:p>
        </p:txBody>
      </p:sp>
      <p:sp>
        <p:nvSpPr>
          <p:cNvPr id="657" name="Google Shape;657;g22b887a0791_0_15"/>
          <p:cNvSpPr txBox="1">
            <a:spLocks noGrp="1"/>
          </p:cNvSpPr>
          <p:nvPr>
            <p:ph type="title"/>
          </p:nvPr>
        </p:nvSpPr>
        <p:spPr>
          <a:xfrm>
            <a:off x="160256" y="122110"/>
            <a:ext cx="10703700" cy="476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000"/>
              <a:buFont typeface="Arial"/>
              <a:buNone/>
            </a:pPr>
            <a:r>
              <a:rPr lang="en-SG"/>
              <a:t>2. Model Development and Implementation </a:t>
            </a:r>
            <a:endParaRPr/>
          </a:p>
        </p:txBody>
      </p:sp>
      <p:sp>
        <p:nvSpPr>
          <p:cNvPr id="658" name="Google Shape;658;g22b887a0791_0_15"/>
          <p:cNvSpPr txBox="1">
            <a:spLocks noGrp="1"/>
          </p:cNvSpPr>
          <p:nvPr>
            <p:ph type="body" idx="1"/>
          </p:nvPr>
        </p:nvSpPr>
        <p:spPr>
          <a:xfrm>
            <a:off x="160256" y="674009"/>
            <a:ext cx="10703700" cy="245400"/>
          </a:xfrm>
          <a:prstGeom prst="rect">
            <a:avLst/>
          </a:prstGeom>
          <a:noFill/>
          <a:ln>
            <a:noFill/>
          </a:ln>
        </p:spPr>
        <p:txBody>
          <a:bodyPr spcFirstLastPara="1" wrap="square" lIns="91425" tIns="45700" rIns="91425" bIns="45700" anchor="ctr" anchorCtr="0">
            <a:normAutofit fontScale="70000" lnSpcReduction="20000"/>
          </a:bodyPr>
          <a:lstStyle/>
          <a:p>
            <a:pPr marL="0" lvl="0" indent="0" algn="l" rtl="0">
              <a:spcBef>
                <a:spcPts val="0"/>
              </a:spcBef>
              <a:spcAft>
                <a:spcPts val="0"/>
              </a:spcAft>
              <a:buClr>
                <a:schemeClr val="lt1"/>
              </a:buClr>
              <a:buSzPct val="100000"/>
              <a:buNone/>
            </a:pPr>
            <a:r>
              <a:rPr lang="en-SG" sz="2000" b="1" i="0"/>
              <a:t>a. Training Data Cleaning - ii) Label selection</a:t>
            </a:r>
            <a:endParaRPr/>
          </a:p>
        </p:txBody>
      </p:sp>
      <p:grpSp>
        <p:nvGrpSpPr>
          <p:cNvPr id="659" name="Google Shape;659;g22b887a0791_0_15"/>
          <p:cNvGrpSpPr/>
          <p:nvPr/>
        </p:nvGrpSpPr>
        <p:grpSpPr>
          <a:xfrm>
            <a:off x="6276650" y="1162988"/>
            <a:ext cx="5592600" cy="5148725"/>
            <a:chOff x="388850" y="1183275"/>
            <a:chExt cx="5592600" cy="5148725"/>
          </a:xfrm>
        </p:grpSpPr>
        <p:sp>
          <p:nvSpPr>
            <p:cNvPr id="660" name="Google Shape;660;g22b887a0791_0_15"/>
            <p:cNvSpPr txBox="1"/>
            <p:nvPr/>
          </p:nvSpPr>
          <p:spPr>
            <a:xfrm>
              <a:off x="388850" y="3946100"/>
              <a:ext cx="5592600" cy="2385900"/>
            </a:xfrm>
            <a:prstGeom prst="rect">
              <a:avLst/>
            </a:prstGeom>
            <a:solidFill>
              <a:srgbClr val="F2F2F2"/>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SG" sz="1300">
                  <a:latin typeface="Verdana"/>
                  <a:ea typeface="Verdana"/>
                  <a:cs typeface="Verdana"/>
                  <a:sym typeface="Verdana"/>
                </a:rPr>
                <a:t>   0: (1 - 10.0%) * VWAP &lt;= data[-1] &lt; (1 - 1.01%) * VWAP</a:t>
              </a:r>
              <a:endParaRPr sz="1300">
                <a:latin typeface="Verdana"/>
                <a:ea typeface="Verdana"/>
                <a:cs typeface="Verdana"/>
                <a:sym typeface="Verdana"/>
              </a:endParaRPr>
            </a:p>
            <a:p>
              <a:pPr marL="0" lvl="0" indent="0" algn="l" rtl="0">
                <a:spcBef>
                  <a:spcPts val="0"/>
                </a:spcBef>
                <a:spcAft>
                  <a:spcPts val="0"/>
                </a:spcAft>
                <a:buNone/>
              </a:pPr>
              <a:r>
                <a:rPr lang="en-SG" sz="1300">
                  <a:latin typeface="Verdana"/>
                  <a:ea typeface="Verdana"/>
                  <a:cs typeface="Verdana"/>
                  <a:sym typeface="Verdana"/>
                </a:rPr>
                <a:t>   1: (1 - 1.01%) * VWAP &lt;= data[-1] &lt; (1 - 0.62%) * VWAP </a:t>
              </a:r>
              <a:endParaRPr sz="1300">
                <a:latin typeface="Verdana"/>
                <a:ea typeface="Verdana"/>
                <a:cs typeface="Verdana"/>
                <a:sym typeface="Verdana"/>
              </a:endParaRPr>
            </a:p>
            <a:p>
              <a:pPr marL="0" lvl="0" indent="0" algn="l" rtl="0">
                <a:spcBef>
                  <a:spcPts val="0"/>
                </a:spcBef>
                <a:spcAft>
                  <a:spcPts val="0"/>
                </a:spcAft>
                <a:buNone/>
              </a:pPr>
              <a:r>
                <a:rPr lang="en-SG" sz="1300">
                  <a:latin typeface="Verdana"/>
                  <a:ea typeface="Verdana"/>
                  <a:cs typeface="Verdana"/>
                  <a:sym typeface="Verdana"/>
                </a:rPr>
                <a:t>   2: (1 - 0.62%) * VWAP &lt;= data[-1] &lt; (1 - 0.39%) * VWAP</a:t>
              </a:r>
              <a:endParaRPr sz="1300">
                <a:latin typeface="Verdana"/>
                <a:ea typeface="Verdana"/>
                <a:cs typeface="Verdana"/>
                <a:sym typeface="Verdana"/>
              </a:endParaRPr>
            </a:p>
            <a:p>
              <a:pPr marL="0" lvl="0" indent="0" algn="l" rtl="0">
                <a:spcBef>
                  <a:spcPts val="0"/>
                </a:spcBef>
                <a:spcAft>
                  <a:spcPts val="0"/>
                </a:spcAft>
                <a:buNone/>
              </a:pPr>
              <a:r>
                <a:rPr lang="en-SG" sz="1300">
                  <a:latin typeface="Verdana"/>
                  <a:ea typeface="Verdana"/>
                  <a:cs typeface="Verdana"/>
                  <a:sym typeface="Verdana"/>
                </a:rPr>
                <a:t>   3: (1 - 0.39%) * VWAP &lt;= data[-1] &lt; (1 - 0.20%) * VWAP</a:t>
              </a:r>
              <a:endParaRPr sz="1300">
                <a:latin typeface="Verdana"/>
                <a:ea typeface="Verdana"/>
                <a:cs typeface="Verdana"/>
                <a:sym typeface="Verdana"/>
              </a:endParaRPr>
            </a:p>
            <a:p>
              <a:pPr marL="0" lvl="0" indent="0" algn="l" rtl="0">
                <a:spcBef>
                  <a:spcPts val="0"/>
                </a:spcBef>
                <a:spcAft>
                  <a:spcPts val="0"/>
                </a:spcAft>
                <a:buNone/>
              </a:pPr>
              <a:r>
                <a:rPr lang="en-SG" sz="1300">
                  <a:latin typeface="Verdana"/>
                  <a:ea typeface="Verdana"/>
                  <a:cs typeface="Verdana"/>
                  <a:sym typeface="Verdana"/>
                </a:rPr>
                <a:t>   4: (1 - 0.20%) * VWAP &lt;= data[-1] &lt; (1 - 0.00%) * VWAP</a:t>
              </a:r>
              <a:endParaRPr sz="1300">
                <a:latin typeface="Verdana"/>
                <a:ea typeface="Verdana"/>
                <a:cs typeface="Verdana"/>
                <a:sym typeface="Verdana"/>
              </a:endParaRPr>
            </a:p>
            <a:p>
              <a:pPr marL="0" lvl="0" indent="0" algn="l" rtl="0">
                <a:spcBef>
                  <a:spcPts val="0"/>
                </a:spcBef>
                <a:spcAft>
                  <a:spcPts val="0"/>
                </a:spcAft>
                <a:buNone/>
              </a:pPr>
              <a:endParaRPr sz="1300">
                <a:latin typeface="Verdana"/>
                <a:ea typeface="Verdana"/>
                <a:cs typeface="Verdana"/>
                <a:sym typeface="Verdana"/>
              </a:endParaRPr>
            </a:p>
            <a:p>
              <a:pPr marL="0" lvl="0" indent="0" algn="l" rtl="0">
                <a:spcBef>
                  <a:spcPts val="0"/>
                </a:spcBef>
                <a:spcAft>
                  <a:spcPts val="0"/>
                </a:spcAft>
                <a:buNone/>
              </a:pPr>
              <a:r>
                <a:rPr lang="en-SG" sz="1300">
                  <a:latin typeface="Verdana"/>
                  <a:ea typeface="Verdana"/>
                  <a:cs typeface="Verdana"/>
                  <a:sym typeface="Verdana"/>
                </a:rPr>
                <a:t>   5: (1 - 0.00%) * VWAP &lt;= data[-1] &lt; (1 + 0.13%) * VWAP</a:t>
              </a:r>
              <a:endParaRPr sz="1300">
                <a:latin typeface="Verdana"/>
                <a:ea typeface="Verdana"/>
                <a:cs typeface="Verdana"/>
                <a:sym typeface="Verdana"/>
              </a:endParaRPr>
            </a:p>
            <a:p>
              <a:pPr marL="0" lvl="0" indent="0" algn="l" rtl="0">
                <a:spcBef>
                  <a:spcPts val="0"/>
                </a:spcBef>
                <a:spcAft>
                  <a:spcPts val="0"/>
                </a:spcAft>
                <a:buNone/>
              </a:pPr>
              <a:r>
                <a:rPr lang="en-SG" sz="1300">
                  <a:latin typeface="Verdana"/>
                  <a:ea typeface="Verdana"/>
                  <a:cs typeface="Verdana"/>
                  <a:sym typeface="Verdana"/>
                </a:rPr>
                <a:t>   6: (1 + 0.13%) * VWAP &lt;= data[-1] &lt; (1 + 0.31%) * VWAP</a:t>
              </a:r>
              <a:endParaRPr sz="1300">
                <a:latin typeface="Verdana"/>
                <a:ea typeface="Verdana"/>
                <a:cs typeface="Verdana"/>
                <a:sym typeface="Verdana"/>
              </a:endParaRPr>
            </a:p>
            <a:p>
              <a:pPr marL="0" lvl="0" indent="0" algn="l" rtl="0">
                <a:spcBef>
                  <a:spcPts val="0"/>
                </a:spcBef>
                <a:spcAft>
                  <a:spcPts val="0"/>
                </a:spcAft>
                <a:buNone/>
              </a:pPr>
              <a:r>
                <a:rPr lang="en-SG" sz="1300">
                  <a:latin typeface="Verdana"/>
                  <a:ea typeface="Verdana"/>
                  <a:cs typeface="Verdana"/>
                  <a:sym typeface="Verdana"/>
                </a:rPr>
                <a:t>   7: (1 + 0.31%) * VWAP &lt;= data[-1] &lt; (1 + 0.55%) * VWAP</a:t>
              </a:r>
              <a:endParaRPr sz="1300">
                <a:latin typeface="Verdana"/>
                <a:ea typeface="Verdana"/>
                <a:cs typeface="Verdana"/>
                <a:sym typeface="Verdana"/>
              </a:endParaRPr>
            </a:p>
            <a:p>
              <a:pPr marL="0" lvl="0" indent="0" algn="l" rtl="0">
                <a:spcBef>
                  <a:spcPts val="0"/>
                </a:spcBef>
                <a:spcAft>
                  <a:spcPts val="0"/>
                </a:spcAft>
                <a:buNone/>
              </a:pPr>
              <a:r>
                <a:rPr lang="en-SG" sz="1300">
                  <a:latin typeface="Verdana"/>
                  <a:ea typeface="Verdana"/>
                  <a:cs typeface="Verdana"/>
                  <a:sym typeface="Verdana"/>
                </a:rPr>
                <a:t>   8: (1 + 0.55%) * VWAP &lt;= data[-1] &lt; (1 + 0.94%) * VWAP</a:t>
              </a:r>
              <a:endParaRPr sz="1300">
                <a:latin typeface="Verdana"/>
                <a:ea typeface="Verdana"/>
                <a:cs typeface="Verdana"/>
                <a:sym typeface="Verdana"/>
              </a:endParaRPr>
            </a:p>
            <a:p>
              <a:pPr marL="0" lvl="0" indent="0" algn="l" rtl="0">
                <a:spcBef>
                  <a:spcPts val="0"/>
                </a:spcBef>
                <a:spcAft>
                  <a:spcPts val="0"/>
                </a:spcAft>
                <a:buNone/>
              </a:pPr>
              <a:r>
                <a:rPr lang="en-SG" sz="1300">
                  <a:latin typeface="Verdana"/>
                  <a:ea typeface="Verdana"/>
                  <a:cs typeface="Verdana"/>
                  <a:sym typeface="Verdana"/>
                </a:rPr>
                <a:t>   9: (1 + 0.94%) * VWAP &lt;= data[-1] &lt; (1 + 10.0%) * VWAP</a:t>
              </a:r>
              <a:endParaRPr sz="1300">
                <a:latin typeface="Verdana"/>
                <a:ea typeface="Verdana"/>
                <a:cs typeface="Verdana"/>
                <a:sym typeface="Verdana"/>
              </a:endParaRPr>
            </a:p>
          </p:txBody>
        </p:sp>
        <p:sp>
          <p:nvSpPr>
            <p:cNvPr id="661" name="Google Shape;661;g22b887a0791_0_15"/>
            <p:cNvSpPr/>
            <p:nvPr/>
          </p:nvSpPr>
          <p:spPr>
            <a:xfrm>
              <a:off x="388850" y="1183275"/>
              <a:ext cx="5592600" cy="329700"/>
            </a:xfrm>
            <a:prstGeom prst="rect">
              <a:avLst/>
            </a:prstGeom>
            <a:gradFill>
              <a:gsLst>
                <a:gs pos="0">
                  <a:srgbClr val="173C5F"/>
                </a:gs>
                <a:gs pos="15000">
                  <a:srgbClr val="173C5F"/>
                </a:gs>
                <a:gs pos="91000">
                  <a:srgbClr val="006CB8"/>
                </a:gs>
                <a:gs pos="100000">
                  <a:srgbClr val="006CB8"/>
                </a:gs>
              </a:gsLst>
              <a:lin ang="2700006"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SG" b="1">
                  <a:solidFill>
                    <a:schemeClr val="lt1"/>
                  </a:solidFill>
                </a:rPr>
                <a:t>Key Idea</a:t>
              </a:r>
              <a:endParaRPr b="1">
                <a:solidFill>
                  <a:schemeClr val="lt1"/>
                </a:solidFill>
              </a:endParaRPr>
            </a:p>
          </p:txBody>
        </p:sp>
        <p:sp>
          <p:nvSpPr>
            <p:cNvPr id="662" name="Google Shape;662;g22b887a0791_0_15"/>
            <p:cNvSpPr/>
            <p:nvPr/>
          </p:nvSpPr>
          <p:spPr>
            <a:xfrm>
              <a:off x="388850" y="1719700"/>
              <a:ext cx="5592600" cy="1445400"/>
            </a:xfrm>
            <a:prstGeom prst="rect">
              <a:avLst/>
            </a:prstGeom>
            <a:gradFill>
              <a:gsLst>
                <a:gs pos="0">
                  <a:srgbClr val="FFFFFF">
                    <a:alpha val="97647"/>
                  </a:srgbClr>
                </a:gs>
                <a:gs pos="28000">
                  <a:srgbClr val="FFFFFF">
                    <a:alpha val="97647"/>
                  </a:srgbClr>
                </a:gs>
                <a:gs pos="100000">
                  <a:srgbClr val="D8D8D8">
                    <a:alpha val="80000"/>
                  </a:srgbClr>
                </a:gs>
              </a:gsLst>
              <a:lin ang="13500032"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1" indent="0" algn="ctr" rtl="0">
                <a:spcBef>
                  <a:spcPts val="0"/>
                </a:spcBef>
                <a:spcAft>
                  <a:spcPts val="0"/>
                </a:spcAft>
                <a:buNone/>
              </a:pPr>
              <a:r>
                <a:rPr lang="en-SG" b="1">
                  <a:solidFill>
                    <a:schemeClr val="dk1"/>
                  </a:solidFill>
                </a:rPr>
                <a:t>To train the classification neural network, we define </a:t>
              </a:r>
              <a:r>
                <a:rPr lang="en-SG" b="1">
                  <a:solidFill>
                    <a:srgbClr val="0F6CB8"/>
                  </a:solidFill>
                </a:rPr>
                <a:t>N (N=20) classes</a:t>
              </a:r>
              <a:r>
                <a:rPr lang="en-SG" b="1">
                  <a:solidFill>
                    <a:schemeClr val="dk1"/>
                  </a:solidFill>
                </a:rPr>
                <a:t> by looking at the distribution of the </a:t>
              </a:r>
              <a:r>
                <a:rPr lang="en-SG" b="1">
                  <a:solidFill>
                    <a:srgbClr val="0F6CB8"/>
                  </a:solidFill>
                </a:rPr>
                <a:t>price difference</a:t>
              </a:r>
              <a:r>
                <a:rPr lang="en-SG" b="1">
                  <a:solidFill>
                    <a:schemeClr val="dk1"/>
                  </a:solidFill>
                </a:rPr>
                <a:t> between the </a:t>
              </a:r>
              <a:r>
                <a:rPr lang="en-SG" b="1">
                  <a:solidFill>
                    <a:srgbClr val="0F6CB8"/>
                  </a:solidFill>
                </a:rPr>
                <a:t>current price</a:t>
              </a:r>
              <a:r>
                <a:rPr lang="en-SG" b="1">
                  <a:solidFill>
                    <a:schemeClr val="dk1"/>
                  </a:solidFill>
                </a:rPr>
                <a:t> (data[-1]) and </a:t>
              </a:r>
              <a:r>
                <a:rPr lang="en-SG" b="1">
                  <a:solidFill>
                    <a:srgbClr val="0F6CB8"/>
                  </a:solidFill>
                </a:rPr>
                <a:t>Volume-Weighted Average Price (VWAP)</a:t>
              </a:r>
              <a:r>
                <a:rPr lang="en-SG" b="1">
                  <a:solidFill>
                    <a:schemeClr val="dk1"/>
                  </a:solidFill>
                </a:rPr>
                <a:t> of the day as shown in the figure.</a:t>
              </a:r>
              <a:endParaRPr b="1" i="0" u="none" strike="noStrike" cap="none">
                <a:solidFill>
                  <a:schemeClr val="dk1"/>
                </a:solidFill>
              </a:endParaRPr>
            </a:p>
          </p:txBody>
        </p:sp>
        <p:sp>
          <p:nvSpPr>
            <p:cNvPr id="663" name="Google Shape;663;g22b887a0791_0_15"/>
            <p:cNvSpPr/>
            <p:nvPr/>
          </p:nvSpPr>
          <p:spPr>
            <a:xfrm>
              <a:off x="388850" y="3428975"/>
              <a:ext cx="5592600" cy="329700"/>
            </a:xfrm>
            <a:prstGeom prst="rect">
              <a:avLst/>
            </a:prstGeom>
            <a:gradFill>
              <a:gsLst>
                <a:gs pos="0">
                  <a:srgbClr val="3F3F3F"/>
                </a:gs>
                <a:gs pos="99000">
                  <a:srgbClr val="C00000"/>
                </a:gs>
                <a:gs pos="100000">
                  <a:srgbClr val="C00000"/>
                </a:gs>
              </a:gsLst>
              <a:lin ang="2698631"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SG" b="1">
                  <a:solidFill>
                    <a:schemeClr val="lt1"/>
                  </a:solidFill>
                </a:rPr>
                <a:t>Label Definition (Example with 10 classes)</a:t>
              </a:r>
              <a:endParaRPr b="1">
                <a:solidFill>
                  <a:schemeClr val="lt1"/>
                </a:solidFill>
              </a:endParaRPr>
            </a:p>
          </p:txBody>
        </p:sp>
      </p:grpSp>
      <p:grpSp>
        <p:nvGrpSpPr>
          <p:cNvPr id="664" name="Google Shape;664;g22b887a0791_0_15"/>
          <p:cNvGrpSpPr/>
          <p:nvPr/>
        </p:nvGrpSpPr>
        <p:grpSpPr>
          <a:xfrm>
            <a:off x="312050" y="1318775"/>
            <a:ext cx="5193686" cy="4684639"/>
            <a:chOff x="6746325" y="1183275"/>
            <a:chExt cx="5193686" cy="4684639"/>
          </a:xfrm>
        </p:grpSpPr>
        <p:pic>
          <p:nvPicPr>
            <p:cNvPr id="665" name="Google Shape;665;g22b887a0791_0_15"/>
            <p:cNvPicPr preferRelativeResize="0"/>
            <p:nvPr/>
          </p:nvPicPr>
          <p:blipFill>
            <a:blip r:embed="rId3">
              <a:alphaModFix/>
            </a:blip>
            <a:stretch>
              <a:fillRect/>
            </a:stretch>
          </p:blipFill>
          <p:spPr>
            <a:xfrm>
              <a:off x="6746325" y="1924714"/>
              <a:ext cx="5193686" cy="3943200"/>
            </a:xfrm>
            <a:prstGeom prst="rect">
              <a:avLst/>
            </a:prstGeom>
            <a:noFill/>
            <a:ln>
              <a:noFill/>
            </a:ln>
          </p:spPr>
        </p:pic>
        <p:sp>
          <p:nvSpPr>
            <p:cNvPr id="666" name="Google Shape;666;g22b887a0791_0_15"/>
            <p:cNvSpPr/>
            <p:nvPr/>
          </p:nvSpPr>
          <p:spPr>
            <a:xfrm>
              <a:off x="7012900" y="1183275"/>
              <a:ext cx="4660500" cy="329700"/>
            </a:xfrm>
            <a:prstGeom prst="rect">
              <a:avLst/>
            </a:prstGeom>
            <a:gradFill>
              <a:gsLst>
                <a:gs pos="0">
                  <a:srgbClr val="173C5F"/>
                </a:gs>
                <a:gs pos="15000">
                  <a:srgbClr val="173C5F"/>
                </a:gs>
                <a:gs pos="91000">
                  <a:srgbClr val="006CB8"/>
                </a:gs>
                <a:gs pos="100000">
                  <a:srgbClr val="006CB8"/>
                </a:gs>
              </a:gsLst>
              <a:lin ang="2700006"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SG" b="1">
                  <a:solidFill>
                    <a:schemeClr val="lt1"/>
                  </a:solidFill>
                </a:rPr>
                <a:t>Price Difference Distribution</a:t>
              </a:r>
              <a:endParaRPr b="1">
                <a:solidFill>
                  <a:schemeClr val="lt1"/>
                </a:solidFill>
              </a:endParaRPr>
            </a:p>
          </p:txBody>
        </p:sp>
      </p:grpSp>
      <p:cxnSp>
        <p:nvCxnSpPr>
          <p:cNvPr id="667" name="Google Shape;667;g22b887a0791_0_15"/>
          <p:cNvCxnSpPr/>
          <p:nvPr/>
        </p:nvCxnSpPr>
        <p:spPr>
          <a:xfrm flipH="1">
            <a:off x="5823438" y="995200"/>
            <a:ext cx="14100" cy="5284200"/>
          </a:xfrm>
          <a:prstGeom prst="straightConnector1">
            <a:avLst/>
          </a:prstGeom>
          <a:noFill/>
          <a:ln w="9525" cap="flat" cmpd="sng">
            <a:solidFill>
              <a:schemeClr val="dk2"/>
            </a:solidFill>
            <a:prstDash val="dash"/>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g22b887a0791_0_0"/>
          <p:cNvSpPr txBox="1">
            <a:spLocks noGrp="1"/>
          </p:cNvSpPr>
          <p:nvPr>
            <p:ph type="body" idx="1"/>
          </p:nvPr>
        </p:nvSpPr>
        <p:spPr>
          <a:xfrm>
            <a:off x="160256" y="674009"/>
            <a:ext cx="10703700" cy="245400"/>
          </a:xfrm>
          <a:prstGeom prst="rect">
            <a:avLst/>
          </a:prstGeom>
          <a:noFill/>
          <a:ln>
            <a:noFill/>
          </a:ln>
        </p:spPr>
        <p:txBody>
          <a:bodyPr spcFirstLastPara="1" wrap="square" lIns="91425" tIns="45700" rIns="91425" bIns="45700" anchor="ctr" anchorCtr="0">
            <a:normAutofit fontScale="70000" lnSpcReduction="20000"/>
          </a:bodyPr>
          <a:lstStyle/>
          <a:p>
            <a:pPr marL="0" lvl="0" indent="0" algn="l" rtl="0">
              <a:spcBef>
                <a:spcPts val="0"/>
              </a:spcBef>
              <a:spcAft>
                <a:spcPts val="0"/>
              </a:spcAft>
              <a:buClr>
                <a:schemeClr val="lt1"/>
              </a:buClr>
              <a:buSzPct val="100000"/>
              <a:buFont typeface="Arial"/>
              <a:buNone/>
            </a:pPr>
            <a:r>
              <a:rPr lang="en-SG" sz="2000" b="1" i="0"/>
              <a:t>b. Schematic of Neural Network</a:t>
            </a:r>
            <a:endParaRPr/>
          </a:p>
        </p:txBody>
      </p:sp>
      <p:sp>
        <p:nvSpPr>
          <p:cNvPr id="673" name="Google Shape;673;g22b887a0791_0_0"/>
          <p:cNvSpPr txBox="1">
            <a:spLocks noGrp="1"/>
          </p:cNvSpPr>
          <p:nvPr>
            <p:ph type="sldNum" idx="12"/>
          </p:nvPr>
        </p:nvSpPr>
        <p:spPr>
          <a:xfrm>
            <a:off x="11839575" y="6459615"/>
            <a:ext cx="342900" cy="311100"/>
          </a:xfrm>
          <a:prstGeom prst="rect">
            <a:avLst/>
          </a:prstGeom>
          <a:noFill/>
          <a:ln>
            <a:noFill/>
          </a:ln>
        </p:spPr>
        <p:txBody>
          <a:bodyPr spcFirstLastPara="1" wrap="square" lIns="72000" tIns="72000" rIns="72000" bIns="72000" anchor="ctr" anchorCtr="0">
            <a:noAutofit/>
          </a:bodyPr>
          <a:lstStyle/>
          <a:p>
            <a:pPr marL="0" lvl="0" indent="0" algn="r" rtl="0">
              <a:spcBef>
                <a:spcPts val="0"/>
              </a:spcBef>
              <a:spcAft>
                <a:spcPts val="0"/>
              </a:spcAft>
              <a:buNone/>
            </a:pPr>
            <a:fld id="{00000000-1234-1234-1234-123412341234}" type="slidenum">
              <a:rPr lang="en-SG"/>
              <a:t>9</a:t>
            </a:fld>
            <a:endParaRPr/>
          </a:p>
        </p:txBody>
      </p:sp>
      <p:sp>
        <p:nvSpPr>
          <p:cNvPr id="674" name="Google Shape;674;g22b887a0791_0_0"/>
          <p:cNvSpPr txBox="1">
            <a:spLocks noGrp="1"/>
          </p:cNvSpPr>
          <p:nvPr>
            <p:ph type="title"/>
          </p:nvPr>
        </p:nvSpPr>
        <p:spPr>
          <a:xfrm>
            <a:off x="160256" y="122110"/>
            <a:ext cx="10703700" cy="476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000"/>
              <a:buFont typeface="Arial"/>
              <a:buNone/>
            </a:pPr>
            <a:r>
              <a:rPr lang="en-SG"/>
              <a:t>2. Model Development and Implementation </a:t>
            </a:r>
            <a:endParaRPr/>
          </a:p>
        </p:txBody>
      </p:sp>
      <p:sp>
        <p:nvSpPr>
          <p:cNvPr id="675" name="Google Shape;675;g22b887a0791_0_0"/>
          <p:cNvSpPr/>
          <p:nvPr/>
        </p:nvSpPr>
        <p:spPr>
          <a:xfrm>
            <a:off x="276500" y="1163000"/>
            <a:ext cx="8307000" cy="329700"/>
          </a:xfrm>
          <a:prstGeom prst="rect">
            <a:avLst/>
          </a:prstGeom>
          <a:gradFill>
            <a:gsLst>
              <a:gs pos="0">
                <a:srgbClr val="173C5F"/>
              </a:gs>
              <a:gs pos="15000">
                <a:srgbClr val="173C5F"/>
              </a:gs>
              <a:gs pos="91000">
                <a:srgbClr val="006CB8"/>
              </a:gs>
              <a:gs pos="100000">
                <a:srgbClr val="006CB8"/>
              </a:gs>
            </a:gsLst>
            <a:lin ang="2700006"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SG" b="1">
                <a:solidFill>
                  <a:schemeClr val="lt1"/>
                </a:solidFill>
              </a:rPr>
              <a:t>LSTM Network Architecture for Stock Market Prediction</a:t>
            </a:r>
            <a:endParaRPr b="1">
              <a:solidFill>
                <a:schemeClr val="lt1"/>
              </a:solidFill>
            </a:endParaRPr>
          </a:p>
        </p:txBody>
      </p:sp>
      <p:sp>
        <p:nvSpPr>
          <p:cNvPr id="676" name="Google Shape;676;g22b887a0791_0_0"/>
          <p:cNvSpPr/>
          <p:nvPr/>
        </p:nvSpPr>
        <p:spPr>
          <a:xfrm>
            <a:off x="9042400" y="1163000"/>
            <a:ext cx="2991600" cy="329700"/>
          </a:xfrm>
          <a:prstGeom prst="rect">
            <a:avLst/>
          </a:prstGeom>
          <a:gradFill>
            <a:gsLst>
              <a:gs pos="0">
                <a:srgbClr val="3F3F3F"/>
              </a:gs>
              <a:gs pos="99000">
                <a:srgbClr val="C00000"/>
              </a:gs>
              <a:gs pos="100000">
                <a:srgbClr val="C00000"/>
              </a:gs>
            </a:gsLst>
            <a:lin ang="2698631"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SG" b="1">
                <a:solidFill>
                  <a:schemeClr val="lt1"/>
                </a:solidFill>
              </a:rPr>
              <a:t>Key Idea</a:t>
            </a:r>
            <a:endParaRPr b="1">
              <a:solidFill>
                <a:schemeClr val="lt1"/>
              </a:solidFill>
            </a:endParaRPr>
          </a:p>
        </p:txBody>
      </p:sp>
      <p:cxnSp>
        <p:nvCxnSpPr>
          <p:cNvPr id="678" name="Google Shape;678;g22b887a0791_0_0"/>
          <p:cNvCxnSpPr/>
          <p:nvPr/>
        </p:nvCxnSpPr>
        <p:spPr>
          <a:xfrm>
            <a:off x="8935700" y="995200"/>
            <a:ext cx="0" cy="5208000"/>
          </a:xfrm>
          <a:prstGeom prst="straightConnector1">
            <a:avLst/>
          </a:prstGeom>
          <a:noFill/>
          <a:ln w="9525" cap="flat" cmpd="sng">
            <a:solidFill>
              <a:schemeClr val="accent3"/>
            </a:solidFill>
            <a:prstDash val="dash"/>
            <a:round/>
            <a:headEnd type="none" w="med" len="med"/>
            <a:tailEnd type="none" w="med" len="med"/>
          </a:ln>
        </p:spPr>
      </p:cxnSp>
      <p:pic>
        <p:nvPicPr>
          <p:cNvPr id="679" name="Google Shape;679;g22b887a0791_0_0"/>
          <p:cNvPicPr preferRelativeResize="0"/>
          <p:nvPr/>
        </p:nvPicPr>
        <p:blipFill>
          <a:blip r:embed="rId3">
            <a:alphaModFix/>
          </a:blip>
          <a:stretch>
            <a:fillRect/>
          </a:stretch>
        </p:blipFill>
        <p:spPr>
          <a:xfrm>
            <a:off x="160250" y="1808075"/>
            <a:ext cx="8737603" cy="3873898"/>
          </a:xfrm>
          <a:prstGeom prst="rect">
            <a:avLst/>
          </a:prstGeom>
          <a:noFill/>
          <a:ln>
            <a:noFill/>
          </a:ln>
        </p:spPr>
      </p:pic>
      <p:grpSp>
        <p:nvGrpSpPr>
          <p:cNvPr id="2" name="Group 1">
            <a:extLst>
              <a:ext uri="{FF2B5EF4-FFF2-40B4-BE49-F238E27FC236}">
                <a16:creationId xmlns:a16="http://schemas.microsoft.com/office/drawing/2014/main" id="{DB700465-B484-1D59-666A-47F686DF0B28}"/>
              </a:ext>
            </a:extLst>
          </p:cNvPr>
          <p:cNvGrpSpPr/>
          <p:nvPr/>
        </p:nvGrpSpPr>
        <p:grpSpPr>
          <a:xfrm>
            <a:off x="9042400" y="1808075"/>
            <a:ext cx="2991600" cy="3873900"/>
            <a:chOff x="9042400" y="1808075"/>
            <a:chExt cx="2991600" cy="3873900"/>
          </a:xfrm>
        </p:grpSpPr>
        <p:sp>
          <p:nvSpPr>
            <p:cNvPr id="677" name="Google Shape;677;g22b887a0791_0_0"/>
            <p:cNvSpPr/>
            <p:nvPr/>
          </p:nvSpPr>
          <p:spPr>
            <a:xfrm>
              <a:off x="9042400" y="1808075"/>
              <a:ext cx="2991600" cy="3873900"/>
            </a:xfrm>
            <a:prstGeom prst="rect">
              <a:avLst/>
            </a:prstGeom>
            <a:gradFill>
              <a:gsLst>
                <a:gs pos="0">
                  <a:srgbClr val="FFFFFF">
                    <a:alpha val="97647"/>
                  </a:srgbClr>
                </a:gs>
                <a:gs pos="28000">
                  <a:srgbClr val="FFFFFF">
                    <a:alpha val="97647"/>
                  </a:srgbClr>
                </a:gs>
                <a:gs pos="100000">
                  <a:srgbClr val="D8D8D8">
                    <a:alpha val="80000"/>
                  </a:srgbClr>
                </a:gs>
              </a:gsLst>
              <a:lin ang="13500032"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SzPts val="1100"/>
                <a:buNone/>
              </a:pP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b="1">
                <a:solidFill>
                  <a:srgbClr val="0F6CB8"/>
                </a:solidFill>
              </a:endParaRPr>
            </a:p>
          </p:txBody>
        </p:sp>
        <p:sp>
          <p:nvSpPr>
            <p:cNvPr id="680" name="Google Shape;680;g22b887a0791_0_0"/>
            <p:cNvSpPr txBox="1"/>
            <p:nvPr/>
          </p:nvSpPr>
          <p:spPr>
            <a:xfrm>
              <a:off x="9157150" y="2053725"/>
              <a:ext cx="2762100" cy="3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SG" dirty="0">
                  <a:solidFill>
                    <a:schemeClr val="dk1"/>
                  </a:solidFill>
                </a:rPr>
                <a:t>It's essential to use a </a:t>
              </a:r>
              <a:r>
                <a:rPr lang="en-SG" b="1" dirty="0">
                  <a:solidFill>
                    <a:srgbClr val="0F6CB8"/>
                  </a:solidFill>
                </a:rPr>
                <a:t>sequential neural network</a:t>
              </a:r>
              <a:r>
                <a:rPr lang="en-SG" dirty="0">
                  <a:solidFill>
                    <a:schemeClr val="dk1"/>
                  </a:solidFill>
                </a:rPr>
                <a:t> that can handle </a:t>
              </a:r>
              <a:r>
                <a:rPr lang="en-SG" b="1" dirty="0">
                  <a:solidFill>
                    <a:srgbClr val="0F6CB8"/>
                  </a:solidFill>
                </a:rPr>
                <a:t>time-dependent data</a:t>
              </a:r>
              <a:r>
                <a:rPr lang="en-SG" dirty="0">
                  <a:solidFill>
                    <a:schemeClr val="dk1"/>
                  </a:solidFill>
                </a:rPr>
                <a:t>.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SG" dirty="0">
                  <a:solidFill>
                    <a:schemeClr val="dk1"/>
                  </a:solidFill>
                </a:rPr>
                <a:t>We tried RNN, GRU, LSTM, and BLSTM, and found </a:t>
              </a:r>
              <a:r>
                <a:rPr lang="en-SG" b="1" dirty="0">
                  <a:solidFill>
                    <a:srgbClr val="0F6CB8"/>
                  </a:solidFill>
                </a:rPr>
                <a:t>LSTM network</a:t>
              </a:r>
              <a:r>
                <a:rPr lang="en-SG" dirty="0">
                  <a:solidFill>
                    <a:schemeClr val="dk1"/>
                  </a:solidFill>
                </a:rPr>
                <a:t> performed best.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SG" b="1" dirty="0">
                  <a:solidFill>
                    <a:schemeClr val="accent1"/>
                  </a:solidFill>
                </a:rPr>
                <a:t>Parameter used:</a:t>
              </a:r>
              <a:endParaRPr b="1" dirty="0">
                <a:solidFill>
                  <a:schemeClr val="accent1"/>
                </a:solidFill>
              </a:endParaRPr>
            </a:p>
            <a:p>
              <a:pPr marL="0" lvl="0" indent="0" algn="l" rtl="0">
                <a:spcBef>
                  <a:spcPts val="0"/>
                </a:spcBef>
                <a:spcAft>
                  <a:spcPts val="0"/>
                </a:spcAft>
                <a:buNone/>
              </a:pPr>
              <a:endParaRPr b="1" dirty="0">
                <a:solidFill>
                  <a:schemeClr val="accent1"/>
                </a:solidFill>
              </a:endParaRPr>
            </a:p>
            <a:p>
              <a:pPr marL="0" lvl="0" indent="0" algn="l" rtl="0">
                <a:spcBef>
                  <a:spcPts val="0"/>
                </a:spcBef>
                <a:spcAft>
                  <a:spcPts val="0"/>
                </a:spcAft>
                <a:buNone/>
              </a:pPr>
              <a:r>
                <a:rPr lang="en-SG" b="1" dirty="0">
                  <a:solidFill>
                    <a:schemeClr val="accent1"/>
                  </a:solidFill>
                </a:rPr>
                <a:t>Batch </a:t>
              </a:r>
              <a:r>
                <a:rPr lang="en-SG" b="1" dirty="0">
                  <a:solidFill>
                    <a:schemeClr val="dk1"/>
                  </a:solidFill>
                </a:rPr>
                <a:t>= 64,</a:t>
              </a:r>
              <a:endParaRPr b="1" dirty="0">
                <a:solidFill>
                  <a:schemeClr val="dk1"/>
                </a:solidFill>
              </a:endParaRPr>
            </a:p>
            <a:p>
              <a:pPr marL="0" lvl="0" indent="0" algn="l" rtl="0">
                <a:spcBef>
                  <a:spcPts val="0"/>
                </a:spcBef>
                <a:spcAft>
                  <a:spcPts val="0"/>
                </a:spcAft>
                <a:buNone/>
              </a:pPr>
              <a:r>
                <a:rPr lang="en-SG" b="1" dirty="0">
                  <a:solidFill>
                    <a:schemeClr val="accent1"/>
                  </a:solidFill>
                </a:rPr>
                <a:t>Sequence </a:t>
              </a:r>
              <a:r>
                <a:rPr lang="en-SG" b="1" dirty="0">
                  <a:solidFill>
                    <a:schemeClr val="dk1"/>
                  </a:solidFill>
                </a:rPr>
                <a:t>= 10.</a:t>
              </a:r>
              <a:endParaRPr b="1" dirty="0">
                <a:solidFill>
                  <a:schemeClr val="dk1"/>
                </a:solidFill>
              </a:endParaRPr>
            </a:p>
            <a:p>
              <a:pPr marL="0" lvl="0" indent="0" algn="l" rtl="0">
                <a:spcBef>
                  <a:spcPts val="0"/>
                </a:spcBef>
                <a:spcAft>
                  <a:spcPts val="0"/>
                </a:spcAft>
                <a:buNone/>
              </a:pPr>
              <a:r>
                <a:rPr lang="en-SG" b="1" dirty="0">
                  <a:solidFill>
                    <a:schemeClr val="accent1"/>
                  </a:solidFill>
                </a:rPr>
                <a:t>Input size</a:t>
              </a:r>
              <a:r>
                <a:rPr lang="en-SG" b="1" dirty="0">
                  <a:solidFill>
                    <a:schemeClr val="dk1"/>
                  </a:solidFill>
                </a:rPr>
                <a:t> = 50,</a:t>
              </a:r>
              <a:endParaRPr b="1" dirty="0">
                <a:solidFill>
                  <a:schemeClr val="dk1"/>
                </a:solidFill>
              </a:endParaRPr>
            </a:p>
            <a:p>
              <a:pPr marL="0" lvl="0" indent="0" algn="l" rtl="0">
                <a:spcBef>
                  <a:spcPts val="0"/>
                </a:spcBef>
                <a:spcAft>
                  <a:spcPts val="0"/>
                </a:spcAft>
                <a:buNone/>
              </a:pPr>
              <a:r>
                <a:rPr lang="en-SG" b="1" dirty="0">
                  <a:solidFill>
                    <a:schemeClr val="accent1"/>
                  </a:solidFill>
                </a:rPr>
                <a:t>Learning rate</a:t>
              </a:r>
              <a:r>
                <a:rPr lang="en-SG" b="1" dirty="0">
                  <a:solidFill>
                    <a:schemeClr val="dk1"/>
                  </a:solidFill>
                </a:rPr>
                <a:t> = 0.001</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TotalTime>
  <Words>2434</Words>
  <Application>Microsoft Macintosh PowerPoint</Application>
  <PresentationFormat>Widescreen</PresentationFormat>
  <Paragraphs>303</Paragraphs>
  <Slides>23</Slides>
  <Notes>20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Verdana</vt:lpstr>
      <vt:lpstr>Arial</vt:lpstr>
      <vt:lpstr>Times New Roman</vt:lpstr>
      <vt:lpstr>Arial Black</vt:lpstr>
      <vt:lpstr>Cambria Math</vt:lpstr>
      <vt:lpstr>Calibri</vt:lpstr>
      <vt:lpstr>Office Theme</vt:lpstr>
      <vt:lpstr>Office Theme</vt:lpstr>
      <vt:lpstr>PowerPoint Presentation</vt:lpstr>
      <vt:lpstr>Group Members</vt:lpstr>
      <vt:lpstr>Content Overview</vt:lpstr>
      <vt:lpstr>Introduction</vt:lpstr>
      <vt:lpstr>Introduction</vt:lpstr>
      <vt:lpstr>2. Model Development and Implementation </vt:lpstr>
      <vt:lpstr>2. Model Development and Implementation </vt:lpstr>
      <vt:lpstr>2. Model Development and Implementation </vt:lpstr>
      <vt:lpstr>2. Model Development and Implementation </vt:lpstr>
      <vt:lpstr>2. Model Development and Implementation </vt:lpstr>
      <vt:lpstr>2. Model Development and Implementation </vt:lpstr>
      <vt:lpstr>2. Model Development and Implementation </vt:lpstr>
      <vt:lpstr>3. Result and Evaluation</vt:lpstr>
      <vt:lpstr>3. Result and Evaluation</vt:lpstr>
      <vt:lpstr>3. Result and Evaluation</vt:lpstr>
      <vt:lpstr>3. Result and Evaluation</vt:lpstr>
      <vt:lpstr>3. Result and Evaluation</vt:lpstr>
      <vt:lpstr>4. Cloud Services and Functions</vt:lpstr>
      <vt:lpstr>PowerPoint Presentation</vt:lpstr>
      <vt:lpstr>Team Alchemy Squad</vt:lpstr>
      <vt:lpstr>PowerPoint Presentation</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#DANNY GOH ZHI JIE#</dc:creator>
  <cp:lastModifiedBy>Yin Li</cp:lastModifiedBy>
  <cp:revision>4</cp:revision>
  <dcterms:created xsi:type="dcterms:W3CDTF">2022-03-31T00:51:27Z</dcterms:created>
  <dcterms:modified xsi:type="dcterms:W3CDTF">2023-04-27T06:01:59Z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0x01010002455CE0DED3444AA087B8A7BBC44D7A</vt:lpwstr>
  </property>
</Properties>
</file>